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9"/>
  </p:notesMasterIdLst>
  <p:sldIdLst>
    <p:sldId id="257" r:id="rId2"/>
    <p:sldId id="314" r:id="rId3"/>
    <p:sldId id="315" r:id="rId4"/>
    <p:sldId id="285" r:id="rId5"/>
    <p:sldId id="274" r:id="rId6"/>
    <p:sldId id="275" r:id="rId7"/>
    <p:sldId id="287" r:id="rId8"/>
    <p:sldId id="276" r:id="rId9"/>
    <p:sldId id="277" r:id="rId10"/>
    <p:sldId id="273" r:id="rId11"/>
    <p:sldId id="288" r:id="rId12"/>
    <p:sldId id="258" r:id="rId13"/>
    <p:sldId id="289" r:id="rId14"/>
    <p:sldId id="272" r:id="rId15"/>
    <p:sldId id="260" r:id="rId16"/>
    <p:sldId id="290" r:id="rId17"/>
    <p:sldId id="291" r:id="rId18"/>
    <p:sldId id="262" r:id="rId19"/>
    <p:sldId id="292" r:id="rId20"/>
    <p:sldId id="294" r:id="rId21"/>
    <p:sldId id="293" r:id="rId22"/>
    <p:sldId id="263" r:id="rId23"/>
    <p:sldId id="264" r:id="rId24"/>
    <p:sldId id="265" r:id="rId25"/>
    <p:sldId id="266" r:id="rId26"/>
    <p:sldId id="326" r:id="rId27"/>
    <p:sldId id="316" r:id="rId28"/>
    <p:sldId id="327" r:id="rId29"/>
    <p:sldId id="328" r:id="rId30"/>
    <p:sldId id="329" r:id="rId31"/>
    <p:sldId id="330" r:id="rId32"/>
    <p:sldId id="267" r:id="rId33"/>
    <p:sldId id="331" r:id="rId34"/>
    <p:sldId id="332" r:id="rId35"/>
    <p:sldId id="333" r:id="rId36"/>
    <p:sldId id="334" r:id="rId37"/>
    <p:sldId id="280" r:id="rId38"/>
    <p:sldId id="283" r:id="rId39"/>
    <p:sldId id="281" r:id="rId40"/>
    <p:sldId id="282" r:id="rId41"/>
    <p:sldId id="284" r:id="rId42"/>
    <p:sldId id="269" r:id="rId43"/>
    <p:sldId id="335" r:id="rId44"/>
    <p:sldId id="336" r:id="rId45"/>
    <p:sldId id="337" r:id="rId46"/>
    <p:sldId id="338" r:id="rId47"/>
    <p:sldId id="295" r:id="rId48"/>
    <p:sldId id="302" r:id="rId49"/>
    <p:sldId id="300" r:id="rId50"/>
    <p:sldId id="306" r:id="rId51"/>
    <p:sldId id="303" r:id="rId52"/>
    <p:sldId id="304" r:id="rId53"/>
    <p:sldId id="296" r:id="rId54"/>
    <p:sldId id="299" r:id="rId55"/>
    <p:sldId id="298" r:id="rId56"/>
    <p:sldId id="297" r:id="rId57"/>
    <p:sldId id="301" r:id="rId58"/>
    <p:sldId id="305" r:id="rId59"/>
    <p:sldId id="313" r:id="rId60"/>
    <p:sldId id="307" r:id="rId61"/>
    <p:sldId id="308" r:id="rId62"/>
    <p:sldId id="310" r:id="rId63"/>
    <p:sldId id="311" r:id="rId64"/>
    <p:sldId id="318" r:id="rId65"/>
    <p:sldId id="312" r:id="rId66"/>
    <p:sldId id="317" r:id="rId67"/>
    <p:sldId id="325" r:id="rId6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31B"/>
    <a:srgbClr val="F683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880" autoAdjust="0"/>
    <p:restoredTop sz="87573" autoAdjust="0"/>
  </p:normalViewPr>
  <p:slideViewPr>
    <p:cSldViewPr>
      <p:cViewPr varScale="1">
        <p:scale>
          <a:sx n="66" d="100"/>
          <a:sy n="66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827971-7361-4F39-98E6-A5C06A6DBE05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4BD359-B8BE-4248-B6F7-88C5DB561C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A93797-2A1C-4EBF-AE1E-F80DD6EBE5C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BD359-B8BE-4248-B6F7-88C5DB561C3B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3DD0-345F-436E-9A0D-C5DA19AFAA78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963A-16A7-4ED0-B4B7-3B4A68129D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BF4E-6B95-4BB2-B383-752E6904282E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3F93-8B04-4DEF-A269-D23ACA830E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320F-C29C-466C-8861-1DA3F56CE61E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9128-58C8-4BCB-ACC3-22648D2A46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F1EB-E870-4C53-90C6-92BDB609272E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CA54-E080-44AB-B310-EB6FB9A866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B1AA-9E44-41BB-BB55-08389A29DF0B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0A69-F6E0-4396-99B8-BCB93BCD31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4382-D5D1-4E85-877B-A8107B1D85E9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1B1E-3514-4A77-901C-051AB5BD58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6435-D2F2-4D22-BEC0-B31D5EF8D028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ED60-307C-45B9-A365-655022A509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A76D-6B4F-475A-92BB-F5C8ACF55BE0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5ED6-EF6C-4516-ADF9-5B7F2EDE5E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A406-8680-436D-B3E2-9E6C1E6F88D7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ED6D-BCDC-44B9-83E9-50C324449D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47E8-964B-4C5A-A205-5B252A1ABEE9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C49-7CA7-469D-AFDC-537057E887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F0CB-4B50-446D-A3C7-D93B65F0F3D1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850F-CA34-41AB-8153-BF94552B55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27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64A07C-9A9F-49EF-9E9D-B0E93D24FF8F}" type="datetimeFigureOut">
              <a:rPr lang="hu-HU"/>
              <a:pPr>
                <a:defRPr/>
              </a:pPr>
              <a:t>2007.06.30.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183694-312B-41E8-A1DE-45A8BFA44F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kepek/bal01.sw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hyperlink" Target="http://privacy2.msn.com/hu-hu/fullnotic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jpeg"/><Relationship Id="rId4" Type="http://schemas.openxmlformats.org/officeDocument/2006/relationships/image" Target="../media/image13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1289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</a:t>
            </a:r>
            <a:r>
              <a:rPr lang="hu-HU" dirty="0" err="1" smtClean="0"/>
              <a:t>informÁCIÓtechnológia</a:t>
            </a:r>
            <a:r>
              <a:rPr lang="hu-HU" dirty="0" smtClean="0"/>
              <a:t> vívmányai</a:t>
            </a:r>
            <a:br>
              <a:rPr lang="hu-HU" dirty="0" smtClean="0"/>
            </a:br>
            <a:r>
              <a:rPr lang="hu-HU" dirty="0" smtClean="0"/>
              <a:t>avagy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Hová jutottunk?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03821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Fábián Zoltán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1944 – Colossus – az első elektronikus szövegfeldolgozó számítógép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Bletchley park – Anglia</a:t>
            </a:r>
          </a:p>
          <a:p>
            <a:r>
              <a:rPr lang="hu-HU" smtClean="0"/>
              <a:t>Elektroncsövekből állt</a:t>
            </a:r>
          </a:p>
          <a:p>
            <a:r>
              <a:rPr lang="hu-HU" smtClean="0"/>
              <a:t>A német titkos kódok megfejtésére használták (100 char/sec)</a:t>
            </a:r>
          </a:p>
          <a:p>
            <a:endParaRPr lang="hu-HU" dirty="0"/>
          </a:p>
        </p:txBody>
      </p:sp>
      <p:pic>
        <p:nvPicPr>
          <p:cNvPr id="13316" name="Kép 9" descr="col_colrb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929063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Kép 10" descr="col_colrbd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428750"/>
            <a:ext cx="171767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Kép 11" descr="col_taprdr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929063"/>
            <a:ext cx="3500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ENIAC - 1</a:t>
            </a:r>
            <a:endParaRPr lang="hu-HU" dirty="0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első elektronikus számítógép</a:t>
            </a:r>
          </a:p>
          <a:p>
            <a:pPr lvl="1"/>
            <a:r>
              <a:rPr lang="hu-HU" dirty="0" smtClean="0"/>
              <a:t>Manhattan terv</a:t>
            </a:r>
          </a:p>
          <a:p>
            <a:pPr lvl="1"/>
            <a:r>
              <a:rPr lang="hu-HU" dirty="0" smtClean="0"/>
              <a:t>Ballisztikus feladatok</a:t>
            </a:r>
          </a:p>
          <a:p>
            <a:pPr lvl="1"/>
            <a:r>
              <a:rPr lang="hu-HU" dirty="0" smtClean="0"/>
              <a:t>Időjárás előrejelzés</a:t>
            </a:r>
          </a:p>
          <a:p>
            <a:r>
              <a:rPr lang="hu-HU" dirty="0" smtClean="0"/>
              <a:t>Neumann János</a:t>
            </a:r>
          </a:p>
          <a:p>
            <a:pPr lvl="1"/>
            <a:r>
              <a:rPr lang="hu-HU" dirty="0" smtClean="0"/>
              <a:t>A gép tanulmányozása </a:t>
            </a:r>
            <a:br>
              <a:rPr lang="hu-HU" dirty="0" smtClean="0"/>
            </a:br>
            <a:r>
              <a:rPr lang="hu-HU" dirty="0" smtClean="0"/>
              <a:t>után tervezte meg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u="sng" dirty="0" smtClean="0"/>
              <a:t>Neumann elv</a:t>
            </a:r>
            <a:r>
              <a:rPr lang="hu-HU" dirty="0" smtClean="0"/>
              <a:t>-et</a:t>
            </a:r>
          </a:p>
          <a:p>
            <a:pPr lvl="1"/>
            <a:r>
              <a:rPr lang="hu-HU" dirty="0" smtClean="0"/>
              <a:t>Belső tárolt </a:t>
            </a:r>
            <a:br>
              <a:rPr lang="hu-HU" dirty="0" smtClean="0"/>
            </a:br>
            <a:r>
              <a:rPr lang="hu-HU" dirty="0" smtClean="0"/>
              <a:t>programvezérlés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15364" name="Kép 3" descr="Eni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038" y="2214563"/>
            <a:ext cx="41132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Első generációs számítógépek</a:t>
            </a:r>
            <a:endParaRPr lang="hu-HU" dirty="0"/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Elektroncsövekből épült</a:t>
            </a:r>
            <a:br>
              <a:rPr lang="hu-HU" smtClean="0"/>
            </a:br>
            <a:r>
              <a:rPr lang="hu-HU" smtClean="0"/>
              <a:t> számítógépek</a:t>
            </a:r>
          </a:p>
          <a:p>
            <a:r>
              <a:rPr lang="hu-HU" smtClean="0"/>
              <a:t>Fixpontos aritmetika</a:t>
            </a:r>
          </a:p>
          <a:p>
            <a:r>
              <a:rPr lang="hu-HU" smtClean="0"/>
              <a:t>Neumann – elv</a:t>
            </a:r>
          </a:p>
          <a:p>
            <a:r>
              <a:rPr lang="hu-HU" smtClean="0"/>
              <a:t>Lyukszalag használata</a:t>
            </a:r>
          </a:p>
          <a:p>
            <a:endParaRPr lang="hu-HU" smtClean="0"/>
          </a:p>
        </p:txBody>
      </p:sp>
      <p:pic>
        <p:nvPicPr>
          <p:cNvPr id="14340" name="Tartalom helye 3" descr="NJ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285875"/>
            <a:ext cx="29622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Kép 5" descr="datalin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267" y="4643438"/>
            <a:ext cx="3927858" cy="5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2" name="Group 21"/>
          <p:cNvGrpSpPr>
            <a:grpSpLocks/>
          </p:cNvGrpSpPr>
          <p:nvPr/>
        </p:nvGrpSpPr>
        <p:grpSpPr bwMode="auto">
          <a:xfrm>
            <a:off x="4929188" y="3857625"/>
            <a:ext cx="3929062" cy="2517775"/>
            <a:chOff x="385" y="527"/>
            <a:chExt cx="4990" cy="2396"/>
          </a:xfrm>
        </p:grpSpPr>
        <p:sp>
          <p:nvSpPr>
            <p:cNvPr id="14343" name="Text Box 3"/>
            <p:cNvSpPr txBox="1">
              <a:spLocks noChangeArrowheads="1"/>
            </p:cNvSpPr>
            <p:nvPr/>
          </p:nvSpPr>
          <p:spPr bwMode="auto">
            <a:xfrm>
              <a:off x="385" y="527"/>
              <a:ext cx="3220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Book Antiqua" pitchFamily="18" charset="0"/>
                </a:rPr>
                <a:t>Memória</a:t>
              </a:r>
            </a:p>
          </p:txBody>
        </p:sp>
        <p:sp>
          <p:nvSpPr>
            <p:cNvPr id="14344" name="Text Box 4"/>
            <p:cNvSpPr txBox="1">
              <a:spLocks noChangeArrowheads="1"/>
            </p:cNvSpPr>
            <p:nvPr/>
          </p:nvSpPr>
          <p:spPr bwMode="auto">
            <a:xfrm>
              <a:off x="385" y="1661"/>
              <a:ext cx="1225" cy="5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 dirty="0">
                  <a:latin typeface="Book Antiqua" pitchFamily="18" charset="0"/>
                </a:rPr>
                <a:t>Vezérlő</a:t>
              </a:r>
            </a:p>
            <a:p>
              <a:pPr algn="ctr">
                <a:spcBef>
                  <a:spcPct val="50000"/>
                </a:spcBef>
              </a:pPr>
              <a:r>
                <a:rPr lang="hu-HU" sz="1200" dirty="0">
                  <a:latin typeface="Book Antiqua" pitchFamily="18" charset="0"/>
                </a:rPr>
                <a:t>egység</a:t>
              </a:r>
            </a:p>
          </p:txBody>
        </p:sp>
        <p:sp>
          <p:nvSpPr>
            <p:cNvPr id="14345" name="Text Box 5"/>
            <p:cNvSpPr txBox="1">
              <a:spLocks noChangeArrowheads="1"/>
            </p:cNvSpPr>
            <p:nvPr/>
          </p:nvSpPr>
          <p:spPr bwMode="auto">
            <a:xfrm>
              <a:off x="1973" y="1661"/>
              <a:ext cx="1860" cy="6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Book Antiqua" pitchFamily="18" charset="0"/>
                </a:rPr>
                <a:t>Aritmetikai-logikai egység</a:t>
              </a:r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 flipV="1">
              <a:off x="3152" y="2205"/>
              <a:ext cx="318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2381" y="2659"/>
              <a:ext cx="1542" cy="2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>
                  <a:latin typeface="Book Antiqua" pitchFamily="18" charset="0"/>
                </a:rPr>
                <a:t>Akkumulátor</a:t>
              </a:r>
            </a:p>
          </p:txBody>
        </p:sp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4150" y="1661"/>
              <a:ext cx="1225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Book Antiqua" pitchFamily="18" charset="0"/>
                </a:rPr>
                <a:t>Bemenet</a:t>
              </a:r>
            </a:p>
          </p:txBody>
        </p:sp>
        <p:sp>
          <p:nvSpPr>
            <p:cNvPr id="14350" name="Text Box 10"/>
            <p:cNvSpPr txBox="1">
              <a:spLocks noChangeArrowheads="1"/>
            </p:cNvSpPr>
            <p:nvPr/>
          </p:nvSpPr>
          <p:spPr bwMode="auto">
            <a:xfrm>
              <a:off x="4150" y="2160"/>
              <a:ext cx="1225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Book Antiqua" pitchFamily="18" charset="0"/>
                </a:rPr>
                <a:t>Kimenet</a:t>
              </a:r>
            </a:p>
          </p:txBody>
        </p:sp>
        <p:sp>
          <p:nvSpPr>
            <p:cNvPr id="14351" name="Line 11"/>
            <p:cNvSpPr>
              <a:spLocks noChangeShapeType="1"/>
            </p:cNvSpPr>
            <p:nvPr/>
          </p:nvSpPr>
          <p:spPr bwMode="auto">
            <a:xfrm flipV="1">
              <a:off x="567" y="823"/>
              <a:ext cx="0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2" name="Line 14"/>
            <p:cNvSpPr>
              <a:spLocks noChangeShapeType="1"/>
            </p:cNvSpPr>
            <p:nvPr/>
          </p:nvSpPr>
          <p:spPr bwMode="auto">
            <a:xfrm flipV="1">
              <a:off x="2517" y="823"/>
              <a:ext cx="0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3" name="Line 15"/>
            <p:cNvSpPr>
              <a:spLocks noChangeShapeType="1"/>
            </p:cNvSpPr>
            <p:nvPr/>
          </p:nvSpPr>
          <p:spPr bwMode="auto">
            <a:xfrm flipV="1">
              <a:off x="1401" y="823"/>
              <a:ext cx="0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4" name="Line 16"/>
            <p:cNvSpPr>
              <a:spLocks noChangeShapeType="1"/>
            </p:cNvSpPr>
            <p:nvPr/>
          </p:nvSpPr>
          <p:spPr bwMode="auto">
            <a:xfrm flipV="1">
              <a:off x="3157" y="823"/>
              <a:ext cx="0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5" name="Line 17"/>
            <p:cNvSpPr>
              <a:spLocks noChangeShapeType="1"/>
            </p:cNvSpPr>
            <p:nvPr/>
          </p:nvSpPr>
          <p:spPr bwMode="auto">
            <a:xfrm flipH="1">
              <a:off x="3605" y="1794"/>
              <a:ext cx="545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6" name="Line 18"/>
            <p:cNvSpPr>
              <a:spLocks noChangeShapeType="1"/>
            </p:cNvSpPr>
            <p:nvPr/>
          </p:nvSpPr>
          <p:spPr bwMode="auto">
            <a:xfrm>
              <a:off x="3787" y="2160"/>
              <a:ext cx="363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7" name="Line 19"/>
            <p:cNvSpPr>
              <a:spLocks noChangeShapeType="1"/>
            </p:cNvSpPr>
            <p:nvPr/>
          </p:nvSpPr>
          <p:spPr bwMode="auto">
            <a:xfrm>
              <a:off x="1610" y="179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8" name="Line 20"/>
            <p:cNvSpPr>
              <a:spLocks noChangeShapeType="1"/>
            </p:cNvSpPr>
            <p:nvPr/>
          </p:nvSpPr>
          <p:spPr bwMode="auto">
            <a:xfrm flipH="1">
              <a:off x="1610" y="2160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1951 – UNIVAC – a világ első sorozatban gyártott számítógépe</a:t>
            </a:r>
            <a:endParaRPr lang="hu-HU" sz="2800" dirty="0"/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142844" y="1214438"/>
            <a:ext cx="3500462" cy="5094287"/>
          </a:xfrm>
        </p:spPr>
        <p:txBody>
          <a:bodyPr/>
          <a:lstStyle/>
          <a:p>
            <a:r>
              <a:rPr lang="hu-HU" sz="2000" dirty="0" smtClean="0"/>
              <a:t>Az első gépet az USA </a:t>
            </a:r>
            <a:r>
              <a:rPr lang="hu-HU" sz="2000" dirty="0" err="1" smtClean="0"/>
              <a:t>Népességnyilvántartó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dirty="0" smtClean="0"/>
              <a:t>Hivatala vásárolta meg</a:t>
            </a:r>
          </a:p>
          <a:p>
            <a:r>
              <a:rPr lang="hu-HU" sz="2000" dirty="0" smtClean="0"/>
              <a:t>Mágnesszalagos háttértárt használtak</a:t>
            </a:r>
          </a:p>
          <a:p>
            <a:r>
              <a:rPr lang="hu-HU" sz="2000" dirty="0" smtClean="0"/>
              <a:t>12 éven keresztül napi 24 órában használták</a:t>
            </a:r>
          </a:p>
          <a:p>
            <a:r>
              <a:rPr lang="hu-HU" sz="2000" dirty="0" smtClean="0"/>
              <a:t>48 db készült belőle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</p:txBody>
      </p:sp>
      <p:pic>
        <p:nvPicPr>
          <p:cNvPr id="16388" name="Kép 3" descr="UNIVAC-1-FullView-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214438"/>
            <a:ext cx="521493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42902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Whirlwind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1947-1951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3071810"/>
            <a:ext cx="8572560" cy="357190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1951 –</a:t>
            </a:r>
            <a:r>
              <a:rPr lang="hu-HU" dirty="0" err="1" smtClean="0"/>
              <a:t>ben</a:t>
            </a:r>
            <a:r>
              <a:rPr lang="hu-HU" dirty="0" smtClean="0"/>
              <a:t> készült el a MIT </a:t>
            </a:r>
            <a:br>
              <a:rPr lang="hu-HU" dirty="0" smtClean="0"/>
            </a:br>
            <a:r>
              <a:rPr lang="hu-HU" dirty="0" smtClean="0"/>
              <a:t>(=Massachusetts Institute of </a:t>
            </a:r>
            <a:r>
              <a:rPr lang="hu-HU" dirty="0" err="1" smtClean="0"/>
              <a:t>Technology</a:t>
            </a:r>
            <a:r>
              <a:rPr lang="hu-HU" dirty="0" smtClean="0"/>
              <a:t>) egyetemen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err="1" smtClean="0"/>
              <a:t>Repülésszimuláció</a:t>
            </a:r>
            <a:r>
              <a:rPr lang="hu-HU" dirty="0" smtClean="0"/>
              <a:t> céljára fejlesztették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Grafikus kijelzővel rendelkezett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 kbyte 16 bites memória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20000 művelet/sec sebesség (~ 20 KHz órajel </a:t>
            </a:r>
            <a:r>
              <a:rPr lang="hu-HU" dirty="0" smtClean="0">
                <a:sym typeface="Wingdings" pitchFamily="2" charset="2"/>
              </a:rPr>
              <a:t>)</a:t>
            </a: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18000 elektroncső, minden cső 50W energiát  fogyasztott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Minden nap az első futó program felderítette a kiégett csöveket.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 csövek átlagos élettartalma határozta meg a programok futásának a hosszát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 gépre írt leghíresebb program a pattogó labda gravitációs térben </a:t>
            </a:r>
            <a:br>
              <a:rPr lang="hu-HU" dirty="0" smtClean="0"/>
            </a:br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Pattogó labda</a:t>
            </a:r>
            <a:endParaRPr lang="hu-H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5" name="Kép 4" descr="MIT_Wirlwind_System_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00042"/>
            <a:ext cx="5302256" cy="2743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Második generációs számítógépek 1959-1965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0" cy="4708525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1947 </a:t>
            </a:r>
            <a:r>
              <a:rPr lang="hu-HU" dirty="0" err="1" smtClean="0"/>
              <a:t>Wiliam</a:t>
            </a:r>
            <a:r>
              <a:rPr lang="hu-HU" dirty="0" smtClean="0"/>
              <a:t> </a:t>
            </a:r>
            <a:r>
              <a:rPr lang="hu-HU" dirty="0" err="1" smtClean="0"/>
              <a:t>Shockley</a:t>
            </a:r>
            <a:r>
              <a:rPr lang="hu-HU" dirty="0" smtClean="0"/>
              <a:t>  - Tranzisztorok megjelenése,</a:t>
            </a:r>
            <a:br>
              <a:rPr lang="hu-HU" dirty="0" smtClean="0"/>
            </a:br>
            <a:r>
              <a:rPr lang="hu-HU" dirty="0" smtClean="0"/>
              <a:t>elsősorban rádiókban alkalmazták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Félvezető – germánium, </a:t>
            </a:r>
            <a:br>
              <a:rPr lang="hu-HU" dirty="0" smtClean="0"/>
            </a:br>
            <a:r>
              <a:rPr lang="hu-HU" dirty="0" err="1" smtClean="0"/>
              <a:t>szilicium</a:t>
            </a:r>
            <a:r>
              <a:rPr lang="hu-HU" dirty="0" smtClean="0"/>
              <a:t> alapú – diódák megjelenése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Az elektroncsövek helyettesítésével kisebb méretű és fogyasztású, gyorsabb  számítógépeket lehet építeni.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18436" name="Kép 3" descr="180px-Elso_tranziszt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500438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Kép 4" descr="270px-Diode-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00188"/>
            <a:ext cx="3429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/>
              <a:t>A számítógép üzlet</a:t>
            </a:r>
            <a:endParaRPr lang="hu-HU" sz="32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143000"/>
            <a:ext cx="4714875" cy="5500688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I</a:t>
            </a:r>
            <a:r>
              <a:rPr lang="hu-HU" b="1" dirty="0" smtClean="0"/>
              <a:t>BM 1400 /1401</a:t>
            </a:r>
            <a:r>
              <a:rPr lang="hu-HU" dirty="0" smtClean="0"/>
              <a:t> – 17000 darabot adtak el belőle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Informatikai jellemzőik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Batch – kötegelt feldolgozás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Cobol</a:t>
            </a:r>
            <a:r>
              <a:rPr lang="hu-HU" dirty="0" smtClean="0"/>
              <a:t>, </a:t>
            </a:r>
            <a:r>
              <a:rPr lang="hu-HU" dirty="0" err="1" smtClean="0"/>
              <a:t>Fortran</a:t>
            </a:r>
            <a:r>
              <a:rPr lang="hu-HU" dirty="0" smtClean="0"/>
              <a:t>, </a:t>
            </a:r>
            <a:r>
              <a:rPr lang="hu-HU" dirty="0" err="1" smtClean="0"/>
              <a:t>Algol</a:t>
            </a:r>
            <a:r>
              <a:rPr lang="hu-HU" dirty="0" smtClean="0"/>
              <a:t> programozási nyelvek használata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Utilitiek</a:t>
            </a:r>
            <a:r>
              <a:rPr lang="hu-HU" dirty="0" smtClean="0"/>
              <a:t> használata a gyakori feladatokra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Cégek információs rendszereinek kiépülése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Vezetői információs rendszerek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szoftver értéke elérte a hardver értékét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b="1" dirty="0" smtClean="0"/>
              <a:t>IBM 7090, 7094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beépített perifériák száma  növekszik, komplex rendszert alkot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sz="2600" dirty="0" smtClean="0"/>
              <a:t>Monitor programok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None/>
              <a:defRPr/>
            </a:pPr>
            <a:endParaRPr lang="hu-HU" dirty="0"/>
          </a:p>
        </p:txBody>
      </p:sp>
      <p:pic>
        <p:nvPicPr>
          <p:cNvPr id="19460" name="Kép 5" descr="14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3978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rtalom helye 4"/>
          <p:cNvSpPr txBox="1">
            <a:spLocks/>
          </p:cNvSpPr>
          <p:nvPr/>
        </p:nvSpPr>
        <p:spPr>
          <a:xfrm>
            <a:off x="285750" y="5000625"/>
            <a:ext cx="4429125" cy="1571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05840" lvl="1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hu-HU" sz="2800" dirty="0">
              <a:latin typeface="+mn-lt"/>
            </a:endParaRPr>
          </a:p>
          <a:p>
            <a:pPr marL="868680" lvl="1" indent="-283464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defRPr/>
            </a:pPr>
            <a:endParaRPr lang="hu-HU" sz="2400" dirty="0">
              <a:latin typeface="+mn-lt"/>
            </a:endParaRPr>
          </a:p>
          <a:p>
            <a:pPr marL="868680" lvl="1" indent="-283464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defRPr/>
            </a:pPr>
            <a:endParaRPr lang="hu-HU" sz="2400" dirty="0">
              <a:latin typeface="+mn-lt"/>
            </a:endParaRPr>
          </a:p>
        </p:txBody>
      </p:sp>
      <p:pic>
        <p:nvPicPr>
          <p:cNvPr id="19462" name="Kép 7" descr="ibm709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857625"/>
            <a:ext cx="35718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Felhasználási területek</a:t>
            </a:r>
            <a:endParaRPr lang="hu-HU" dirty="0"/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Készletek kezelésére  és termelésirányításra tervezett valós idejű rendszer. </a:t>
            </a:r>
          </a:p>
          <a:p>
            <a:r>
              <a:rPr lang="hu-HU" dirty="0" smtClean="0"/>
              <a:t>Az American Airlines légitársaság 1964-ben valós idejű helyfoglalási rendszert kezdett használni</a:t>
            </a:r>
          </a:p>
          <a:p>
            <a:r>
              <a:rPr lang="hu-HU" dirty="0" smtClean="0"/>
              <a:t>Űrprogram segítése</a:t>
            </a:r>
          </a:p>
          <a:p>
            <a:r>
              <a:rPr lang="hu-HU" dirty="0" smtClean="0">
                <a:sym typeface="Wingdings" pitchFamily="2" charset="2"/>
              </a:rPr>
              <a:t>Első játékprogramok </a:t>
            </a:r>
            <a:r>
              <a:rPr lang="hu-HU" sz="1600" dirty="0" smtClean="0"/>
              <a:t>(pl. </a:t>
            </a:r>
            <a:r>
              <a:rPr lang="hu-HU" sz="1600" dirty="0" err="1" smtClean="0"/>
              <a:t>holdraszállás</a:t>
            </a:r>
            <a:r>
              <a:rPr lang="hu-HU" sz="1600" dirty="0" smtClean="0"/>
              <a:t> </a:t>
            </a:r>
            <a:r>
              <a:rPr lang="hu-HU" sz="1600" dirty="0" smtClean="0">
                <a:sym typeface="Wingdings" pitchFamily="2" charset="2"/>
              </a:rPr>
              <a:t> </a:t>
            </a:r>
            <a:r>
              <a:rPr lang="hu-HU" sz="1600" dirty="0" smtClean="0"/>
              <a:t>http://library.thinkquest.org/27444/english/applets/games/03/03.html)</a:t>
            </a:r>
          </a:p>
          <a:p>
            <a:r>
              <a:rPr lang="hu-HU" dirty="0" smtClean="0"/>
              <a:t>Üzleti alkalmazások</a:t>
            </a:r>
          </a:p>
          <a:p>
            <a:r>
              <a:rPr lang="hu-HU" dirty="0" smtClean="0"/>
              <a:t>Adatfeldolgozó alkalmazások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1965 – 1971 Harmadik generáció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00" cy="4708525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1958 Jack S. </a:t>
            </a:r>
            <a:r>
              <a:rPr lang="hu-HU" dirty="0" err="1" smtClean="0"/>
              <a:t>Kilby</a:t>
            </a:r>
            <a:r>
              <a:rPr lang="hu-HU" dirty="0" smtClean="0"/>
              <a:t> (Texas Instruments) és Robert </a:t>
            </a:r>
            <a:r>
              <a:rPr lang="hu-HU" dirty="0" err="1" smtClean="0"/>
              <a:t>Noyce</a:t>
            </a:r>
            <a:r>
              <a:rPr lang="hu-HU" dirty="0" smtClean="0"/>
              <a:t> (</a:t>
            </a:r>
            <a:r>
              <a:rPr lang="hu-HU" dirty="0" err="1" smtClean="0"/>
              <a:t>Fairchild</a:t>
            </a:r>
            <a:r>
              <a:rPr lang="hu-HU" dirty="0" smtClean="0"/>
              <a:t> </a:t>
            </a:r>
            <a:r>
              <a:rPr lang="hu-HU" dirty="0" err="1" smtClean="0"/>
              <a:t>Semiconductor</a:t>
            </a:r>
            <a:r>
              <a:rPr lang="hu-HU" dirty="0" smtClean="0"/>
              <a:t>) integrált áramkör felfedezése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Integrált áramkör – Egy tokban sok tranzisztor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1962 – Első integrált áramkörös számítógépek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1964 – Kereskedelmi forgalomba álltak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Tulajdonságok</a:t>
            </a:r>
            <a:endParaRPr lang="hu-HU" dirty="0"/>
          </a:p>
        </p:txBody>
      </p:sp>
      <p:pic>
        <p:nvPicPr>
          <p:cNvPr id="21508" name="Kép 3" descr="1st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4450" y="1571625"/>
            <a:ext cx="2463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Kép 4" descr="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500438"/>
            <a:ext cx="24114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számítógépek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428736"/>
            <a:ext cx="4857781" cy="4929202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Sokkal nagyobb számolási teljesítmény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Kisebb méret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Operációs rendszerek elterjedése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Gyorsabb működés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Időosztásos rendszerek elterjedése (egy időben több felhasználó is használhatta a gépet)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Párhuzamos adatfeldolgozás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„</a:t>
            </a:r>
            <a:r>
              <a:rPr lang="hu-HU" dirty="0" err="1" smtClean="0"/>
              <a:t>Pipeline</a:t>
            </a:r>
            <a:r>
              <a:rPr lang="hu-HU" dirty="0" smtClean="0"/>
              <a:t>” adatfeldolgozás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Virtuális memória ötlete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22532" name="Kép 3" descr="ibm-system-3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500188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zövegdoboz 4"/>
          <p:cNvSpPr txBox="1">
            <a:spLocks noChangeArrowheads="1"/>
          </p:cNvSpPr>
          <p:nvPr/>
        </p:nvSpPr>
        <p:spPr bwMode="auto">
          <a:xfrm>
            <a:off x="5357813" y="421481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Book Antiqua" pitchFamily="18" charset="0"/>
              </a:rPr>
              <a:t>IBM System/360 számítógép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939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/>
              <a:t>Az átlagemberek ilyennek látják az informatikusokat munka közben</a:t>
            </a:r>
            <a:endParaRPr lang="hu-HU" sz="3200" dirty="0"/>
          </a:p>
        </p:txBody>
      </p:sp>
      <p:pic>
        <p:nvPicPr>
          <p:cNvPr id="4099" name="Kép 6" descr="sysadm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89"/>
            <a:ext cx="3571878" cy="267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Kép 7" descr="sysadmin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1357313"/>
            <a:ext cx="3571870" cy="23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Tartalom helye 9" descr="sysadmin2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4348" y="1357298"/>
            <a:ext cx="380407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1971 – napjainkig </a:t>
            </a:r>
            <a:br>
              <a:rPr lang="hu-HU" dirty="0" smtClean="0"/>
            </a:br>
            <a:r>
              <a:rPr lang="hu-HU" dirty="0" smtClean="0"/>
              <a:t>Negyedik generáció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88" cy="4708525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Nagyon nagy integráltságú áramkörök megjelenése (VLSI)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 számítógép rendszer mérete csökken, sebessége, teljesítménye nő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1971 – Intel 4004 – 4 bites processzor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Megjelent a zsebszámológép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1972 – Intel 8008 – 8 bites processzor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75777" name="Picture 1" descr="C:\Dokumentumok\!Szily\2007.06.29\kepek\ptk1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3179985" cy="252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Alkalmazások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5543560" cy="5237179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Az új processzorok - új típusú alkalmazások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1970 – Interaktív számítógépes tervezőprogram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Szuperszámítógépek (1976 - Cray-1, Cray-2,...)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Beszédfelismerés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Időjárás előrejelzés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Fizikai, kémiai folyamatok előrejelzése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1979 </a:t>
            </a:r>
            <a:r>
              <a:rPr lang="hu-HU" dirty="0" err="1" smtClean="0"/>
              <a:t>Visicalc</a:t>
            </a:r>
            <a:r>
              <a:rPr lang="hu-HU" dirty="0" smtClean="0"/>
              <a:t> táblázatkezelő program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Szövegszerkesztő programok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4" name="Kép 3" descr="cray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927461" cy="35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Hobbigépek, Játékgépek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1975 – </a:t>
            </a:r>
            <a:r>
              <a:rPr lang="hu-HU" dirty="0" err="1" smtClean="0"/>
              <a:t>Altair</a:t>
            </a:r>
            <a:r>
              <a:rPr lang="hu-HU" dirty="0" smtClean="0"/>
              <a:t> 8800 első hobbi számítógép. </a:t>
            </a:r>
            <a:r>
              <a:rPr lang="hu-HU" u="sng" dirty="0" smtClean="0"/>
              <a:t>Bill Gates </a:t>
            </a:r>
            <a:r>
              <a:rPr lang="hu-HU" dirty="0" smtClean="0"/>
              <a:t>és </a:t>
            </a:r>
            <a:r>
              <a:rPr lang="hu-HU" u="sng" dirty="0" smtClean="0"/>
              <a:t>Paul Allen</a:t>
            </a:r>
            <a:r>
              <a:rPr lang="hu-HU" dirty="0" smtClean="0"/>
              <a:t> írt rá Basic értelmezőt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1976 – Apple I. – </a:t>
            </a:r>
            <a:r>
              <a:rPr lang="hu-HU" u="sng" dirty="0" smtClean="0"/>
              <a:t>Steve </a:t>
            </a:r>
            <a:r>
              <a:rPr lang="hu-HU" u="sng" dirty="0" err="1" smtClean="0"/>
              <a:t>Jobbs</a:t>
            </a:r>
            <a:r>
              <a:rPr lang="hu-HU" u="sng" dirty="0" smtClean="0"/>
              <a:t> </a:t>
            </a:r>
            <a:r>
              <a:rPr lang="hu-HU" dirty="0" smtClean="0"/>
              <a:t>– </a:t>
            </a:r>
            <a:r>
              <a:rPr lang="hu-HU" u="sng" dirty="0" smtClean="0"/>
              <a:t>Stephen </a:t>
            </a:r>
            <a:r>
              <a:rPr lang="hu-HU" u="sng" dirty="0" err="1" smtClean="0"/>
              <a:t>Wozniak</a:t>
            </a:r>
            <a:r>
              <a:rPr lang="hu-HU" u="sng" dirty="0" smtClean="0"/>
              <a:t> </a:t>
            </a:r>
            <a:r>
              <a:rPr lang="hu-HU" dirty="0" smtClean="0"/>
              <a:t>gépe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1977 – Apple II. – színes monitor, hang, grafika, 16 kbyte RAM, 16 kbyte ROM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1977 – Digital Research CP/M operációs rendszer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1977 – Commodore számítógépek megjelenése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Motorola 680x processzor 8 bit, 64kbyte RAM, ~ 1 MHz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Z80 processzor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ZX81, </a:t>
            </a:r>
            <a:r>
              <a:rPr lang="hu-HU" dirty="0" err="1" smtClean="0"/>
              <a:t>Spectrum</a:t>
            </a:r>
            <a:r>
              <a:rPr lang="hu-HU" dirty="0" smtClean="0"/>
              <a:t>, HT1080-Z, TRS-80, stb...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VIC 20/Commodore64/Plus 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0488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Egy kis Commodore érzés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VIC 20 – 16 KByte RAM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C64 – 64 KByte RAM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C128 – ugyanaz, csak 128 kbyte RAM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C-16 - 16  kbyte RAM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Plus 4 – ugyanaz, mint a C16, </a:t>
            </a:r>
            <a:br>
              <a:rPr lang="hu-HU" dirty="0" smtClean="0"/>
            </a:br>
            <a:r>
              <a:rPr lang="hu-HU" dirty="0" smtClean="0"/>
              <a:t>csak 64 kbyte RAM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Iskolánkban létezett C64-re készült 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lokális hálózat a floppy meghajtó 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megosztására!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én első számítógépem egy C-16-os volt!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Kép 4" descr="commodore_vic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331" y="5572140"/>
            <a:ext cx="2257739" cy="100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Kép 5" descr="Commodore_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572125"/>
            <a:ext cx="18018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Kép 6" descr="plus4_o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5564188"/>
            <a:ext cx="15970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Kép 7" descr="C64-lef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5572125"/>
            <a:ext cx="1857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Kép 8" descr="C64comb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8225" y="1285875"/>
            <a:ext cx="2743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Kép 9" descr="casette playe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4071938"/>
            <a:ext cx="15001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Lord Sinclair ZX81, </a:t>
            </a:r>
            <a:r>
              <a:rPr lang="hu-HU" dirty="0" err="1" smtClean="0"/>
              <a:t>Spectrum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25" cy="47085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Egy időben alternatívát képviselt ez a számítógép család, de a Commodore-ok legyőzték őket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ZX81 – Z80 processzor, 5kbyte RAM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err="1" smtClean="0"/>
              <a:t>Spectrum</a:t>
            </a:r>
            <a:r>
              <a:rPr lang="hu-HU" dirty="0" smtClean="0"/>
              <a:t> – ugyanaz a processzor, 48kbyte RAM, színes kimenet</a:t>
            </a:r>
            <a:endParaRPr lang="hu-HU" dirty="0"/>
          </a:p>
        </p:txBody>
      </p:sp>
      <p:pic>
        <p:nvPicPr>
          <p:cNvPr id="6" name="Kép 5" descr="sinclair_zx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285875"/>
            <a:ext cx="2857500" cy="256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 descr="sinclair_zx-spect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63" y="3929063"/>
            <a:ext cx="2925762" cy="235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1983-től HT 1080Z</a:t>
            </a:r>
            <a:endParaRPr lang="hu-HU" dirty="0"/>
          </a:p>
        </p:txBody>
      </p:sp>
      <p:pic>
        <p:nvPicPr>
          <p:cNvPr id="5" name="Kép 4" descr="ht1080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3" y="1214438"/>
            <a:ext cx="3000375" cy="164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0" y="1142984"/>
            <a:ext cx="5715008" cy="4286250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err="1" smtClean="0"/>
              <a:t>Hiradástechnika</a:t>
            </a:r>
            <a:r>
              <a:rPr lang="hu-HU" dirty="0" smtClean="0"/>
              <a:t> Szövetkezet gyártotta, a </a:t>
            </a:r>
            <a:r>
              <a:rPr lang="hu-HU" dirty="0" err="1" smtClean="0"/>
              <a:t>Tandy</a:t>
            </a:r>
            <a:r>
              <a:rPr lang="hu-HU" dirty="0" smtClean="0"/>
              <a:t> TRS-80 Modell licence alapján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err="1" smtClean="0"/>
              <a:t>Iskolaszámítógép</a:t>
            </a:r>
            <a:r>
              <a:rPr lang="hu-HU" dirty="0" smtClean="0"/>
              <a:t> programban az iskolák ilyen gépeket kaptak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Első programozási tapasztalatok az iskolásoknak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BASIC nyelven programozhatták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Később floppy és grafikus bővítés is készült hozzá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	Néhány játékprogram képe ...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29701" name="Kép 6" descr="htjate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357813"/>
            <a:ext cx="344487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Kép 7" descr="htjatek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071813"/>
            <a:ext cx="317341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iskolánk informatikai hőskora  1980-1989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VIC-20, HT-1080Z</a:t>
            </a:r>
          </a:p>
          <a:p>
            <a:r>
              <a:rPr lang="hu-HU" sz="2400" dirty="0" smtClean="0"/>
              <a:t>Szakkörök: Csonkáné Nagy Mária, Szabó Imre, Pencz Lajos</a:t>
            </a:r>
          </a:p>
          <a:p>
            <a:r>
              <a:rPr lang="hu-HU" sz="2400" dirty="0" smtClean="0"/>
              <a:t>Később csak C-64</a:t>
            </a:r>
          </a:p>
          <a:p>
            <a:pPr lvl="1"/>
            <a:r>
              <a:rPr lang="hu-HU" dirty="0" smtClean="0"/>
              <a:t>1986-tól jómagam, és</a:t>
            </a:r>
          </a:p>
          <a:p>
            <a:r>
              <a:rPr lang="hu-HU" sz="2400" dirty="0" smtClean="0"/>
              <a:t>1987 – C-64-ek hálózatba kötve </a:t>
            </a:r>
            <a:br>
              <a:rPr lang="hu-HU" sz="2400" dirty="0" smtClean="0"/>
            </a:br>
            <a:r>
              <a:rPr lang="hu-HU" sz="2400" dirty="0" smtClean="0"/>
              <a:t>a floppymeghajtó megosztására</a:t>
            </a:r>
          </a:p>
          <a:p>
            <a:r>
              <a:rPr lang="hu-HU" sz="2400" dirty="0" smtClean="0"/>
              <a:t>Gépkezelés, BASIC nyelvű programozás, </a:t>
            </a:r>
            <a:br>
              <a:rPr lang="hu-HU" sz="2400" dirty="0" smtClean="0"/>
            </a:br>
            <a:r>
              <a:rPr lang="hu-HU" sz="2400" dirty="0" smtClean="0"/>
              <a:t>heti 1-2 óra, kialakulatlan oktatási cél</a:t>
            </a:r>
          </a:p>
          <a:p>
            <a:r>
              <a:rPr lang="hu-HU" sz="2400" dirty="0" smtClean="0"/>
              <a:t>Sikeres fertőzés: későbbi informatikai tanáraink közül néhányan itt végeztek: Szűcs Gabriella, Szőllősi Tamás</a:t>
            </a:r>
            <a:endParaRPr lang="hu-HU" sz="2400" dirty="0"/>
          </a:p>
        </p:txBody>
      </p:sp>
      <p:pic>
        <p:nvPicPr>
          <p:cNvPr id="109570" name="Picture 2" descr="G:\Kepek\_FZ_csalad\fz\Z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60" y="2705834"/>
            <a:ext cx="1450971" cy="272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IBM PC születése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Az IBM rájött, hogy be kell lépnie a kis számítógépek piacára, de gyorsan.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Első ízben fordult elő, hogy az alkatrészek egy részét beszállítók gyártották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Az Intel a 8088-as processzort szállította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Az operációs rendszert a Digital </a:t>
            </a:r>
            <a:r>
              <a:rPr lang="hu-HU" dirty="0" err="1" smtClean="0"/>
              <a:t>Research-től</a:t>
            </a:r>
            <a:r>
              <a:rPr lang="hu-HU" dirty="0" smtClean="0"/>
              <a:t> akarták venni, de az elhajtotta őket. </a:t>
            </a:r>
            <a:br>
              <a:rPr lang="hu-HU" dirty="0" smtClean="0"/>
            </a:br>
            <a:r>
              <a:rPr lang="hu-HU" dirty="0" smtClean="0"/>
              <a:t>A CP/M alapú </a:t>
            </a:r>
            <a:r>
              <a:rPr lang="hu-HU" dirty="0" err="1" smtClean="0"/>
              <a:t>QDOS-t</a:t>
            </a:r>
            <a:r>
              <a:rPr lang="hu-HU" dirty="0" smtClean="0"/>
              <a:t> íratta át a Microsoft. Ez lett az operációs rendszer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Nyílt felépítésű, modulárisan bővíthető volt.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Első verziójának adatai: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Monokróm, 16 KByte RAM, televízióra és kazettás magnóra lehetett csatlakoztatni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43956" cy="5825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/>
              <a:t>A processzorok fejlődése (Intel család)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50" y="928688"/>
            <a:ext cx="6643704" cy="5715021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8088 – 8 bites 4,7 MHz – IBM PC </a:t>
            </a:r>
          </a:p>
          <a:p>
            <a:pPr marL="548640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u-HU" dirty="0" smtClean="0"/>
              <a:t>8086 – IBM XT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29 ezer tranzisztor, 8 bites, 4,7-6 MHz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80286 - IBM AT (Advanced </a:t>
            </a:r>
            <a:r>
              <a:rPr lang="hu-HU" dirty="0" err="1" smtClean="0"/>
              <a:t>Technology</a:t>
            </a:r>
            <a:r>
              <a:rPr lang="hu-HU" dirty="0" smtClean="0"/>
              <a:t>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134 ezer tranzisztor, 16 bites , 6-25 MHz között, </a:t>
            </a:r>
            <a:br>
              <a:rPr lang="hu-HU" dirty="0" smtClean="0"/>
            </a:br>
            <a:r>
              <a:rPr lang="hu-HU" dirty="0" smtClean="0"/>
              <a:t>AMD is gyártotta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80386 – 32 bites felépítés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275 ezer tranzisztor, SX – Belül 32 bites felépítés, </a:t>
            </a:r>
            <a:br>
              <a:rPr lang="hu-HU" dirty="0" smtClean="0"/>
            </a:br>
            <a:r>
              <a:rPr lang="hu-HU" dirty="0" smtClean="0"/>
              <a:t>kívül 16 bites, 25 MHz, DX – Kívül belül 32 bites, </a:t>
            </a:r>
            <a:br>
              <a:rPr lang="hu-HU" dirty="0" smtClean="0"/>
            </a:br>
            <a:r>
              <a:rPr lang="hu-HU" dirty="0" smtClean="0"/>
              <a:t>33MHz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80486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Újdonságok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Lebegőpontos processzor, cache, </a:t>
            </a:r>
            <a:r>
              <a:rPr lang="hu-HU" dirty="0" err="1" smtClean="0"/>
              <a:t>pipeline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DX2 – 2x órajellel ment (66MHz)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DX4 – 3x órajel sebességen ment (  </a:t>
            </a:r>
            <a:r>
              <a:rPr lang="hu-HU" dirty="0" err="1" smtClean="0"/>
              <a:t>max</a:t>
            </a:r>
            <a:r>
              <a:rPr lang="hu-HU" dirty="0" smtClean="0"/>
              <a:t> 100 MHz)</a:t>
            </a:r>
          </a:p>
        </p:txBody>
      </p:sp>
      <p:pic>
        <p:nvPicPr>
          <p:cNvPr id="39940" name="Kép 3" descr="200px-I80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428875"/>
            <a:ext cx="2165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Kép 5" descr="180px-Intel_80486DX-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5160963"/>
            <a:ext cx="13573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Kép 6" descr="SAB8086-C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1035050"/>
            <a:ext cx="197643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Kép 7" descr="386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364331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/>
              <a:t>Pentium, </a:t>
            </a:r>
            <a:r>
              <a:rPr lang="hu-HU" sz="3200" dirty="0" err="1" smtClean="0"/>
              <a:t>Pentium</a:t>
            </a:r>
            <a:r>
              <a:rPr lang="hu-HU" sz="3200" dirty="0" smtClean="0"/>
              <a:t> II, Pentium III </a:t>
            </a:r>
            <a:endParaRPr lang="hu-HU" sz="3200" dirty="0"/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142875" y="1143000"/>
            <a:ext cx="5929313" cy="5500688"/>
          </a:xfrm>
        </p:spPr>
        <p:txBody>
          <a:bodyPr/>
          <a:lstStyle/>
          <a:p>
            <a:r>
              <a:rPr lang="hu-HU" sz="1600" dirty="0" smtClean="0"/>
              <a:t>Pentium – újdonságok</a:t>
            </a:r>
          </a:p>
          <a:p>
            <a:pPr lvl="1"/>
            <a:r>
              <a:rPr lang="hu-HU" sz="1600" dirty="0" smtClean="0"/>
              <a:t>3,1 millió tranzisztor, 60 – 300 MHz között, Két </a:t>
            </a:r>
            <a:r>
              <a:rPr lang="hu-HU" sz="1600" dirty="0" err="1" smtClean="0"/>
              <a:t>pipeline</a:t>
            </a:r>
            <a:r>
              <a:rPr lang="hu-HU" sz="1600" dirty="0" smtClean="0"/>
              <a:t>, </a:t>
            </a:r>
            <a:br>
              <a:rPr lang="hu-HU" sz="1600" dirty="0" smtClean="0"/>
            </a:br>
            <a:r>
              <a:rPr lang="hu-HU" sz="1600" dirty="0" smtClean="0"/>
              <a:t>MMX utasításkészlet, 64 bites adatbusz</a:t>
            </a:r>
          </a:p>
          <a:p>
            <a:pPr lvl="1">
              <a:buFont typeface="Wingdings 2" pitchFamily="18" charset="2"/>
              <a:buNone/>
            </a:pPr>
            <a:endParaRPr lang="hu-HU" sz="1600" dirty="0" smtClean="0"/>
          </a:p>
          <a:p>
            <a:r>
              <a:rPr lang="hu-HU" sz="1600" dirty="0" smtClean="0"/>
              <a:t>Pentium Pro</a:t>
            </a:r>
          </a:p>
          <a:p>
            <a:pPr lvl="1"/>
            <a:r>
              <a:rPr lang="hu-HU" sz="1600" dirty="0" smtClean="0"/>
              <a:t>Új, gyorsabb mag ugyanazon az órajelen, 150-300 MHz, 5,</a:t>
            </a:r>
            <a:r>
              <a:rPr lang="hu-HU" sz="1600" dirty="0" err="1" smtClean="0"/>
              <a:t>5</a:t>
            </a:r>
            <a:r>
              <a:rPr lang="hu-HU" sz="1600" dirty="0" smtClean="0"/>
              <a:t> millió tranzisztor, A processzor egyszerre több memóriahelyet is olvas a cache-ből</a:t>
            </a:r>
          </a:p>
          <a:p>
            <a:pPr lvl="1"/>
            <a:endParaRPr lang="hu-HU" sz="1600" dirty="0" smtClean="0"/>
          </a:p>
          <a:p>
            <a:r>
              <a:rPr lang="hu-HU" sz="1600" dirty="0" smtClean="0"/>
              <a:t>Pentium II.</a:t>
            </a:r>
          </a:p>
          <a:p>
            <a:pPr lvl="1"/>
            <a:r>
              <a:rPr lang="hu-HU" sz="1600" dirty="0" smtClean="0"/>
              <a:t>233 – 450 MHz, 7,5 millió tranzisztor, Másodlagos cache,  Tokozás változott, (RISC processzor emulálta a CISC processzort)</a:t>
            </a:r>
          </a:p>
          <a:p>
            <a:pPr lvl="1"/>
            <a:endParaRPr lang="hu-HU" sz="1600" dirty="0" smtClean="0"/>
          </a:p>
          <a:p>
            <a:r>
              <a:rPr lang="hu-HU" sz="1600" dirty="0" smtClean="0"/>
              <a:t>Pentium III.</a:t>
            </a:r>
          </a:p>
          <a:p>
            <a:pPr lvl="1"/>
            <a:r>
              <a:rPr lang="hu-HU" sz="1600" dirty="0" smtClean="0"/>
              <a:t>9,5 millió tranzisztor, 450 MHz -1,4  GHz</a:t>
            </a:r>
          </a:p>
        </p:txBody>
      </p:sp>
      <p:pic>
        <p:nvPicPr>
          <p:cNvPr id="40964" name="Kép 3" descr="200px-P54-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071563"/>
            <a:ext cx="12192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Kép 4" descr="200px-Pentium_II_fro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071938"/>
            <a:ext cx="1828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Kép 5" descr="200px-Ppro256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2714625"/>
            <a:ext cx="12858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Kép 6" descr="100px-Intel_Pentium_III_Processor_Logo.sv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5500688"/>
            <a:ext cx="7096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Kép 8" descr="130px-Intel_Pentium_MMX_Processor_Logo.sv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357313"/>
            <a:ext cx="790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Kép 9" descr="100px-Intel_Pentium_II_Processor_Logo.sv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4094163"/>
            <a:ext cx="881062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Kép 10" descr="Pentiumiii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13" y="5429250"/>
            <a:ext cx="18573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informatikusok ilyennek szeretnék látni magukat</a:t>
            </a:r>
            <a:endParaRPr lang="hu-HU" dirty="0"/>
          </a:p>
        </p:txBody>
      </p:sp>
      <p:pic>
        <p:nvPicPr>
          <p:cNvPr id="5123" name="Tartalom helye 3" descr="sys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2286000"/>
            <a:ext cx="2303462" cy="3071813"/>
          </a:xfrm>
        </p:spPr>
      </p:pic>
      <p:pic>
        <p:nvPicPr>
          <p:cNvPr id="5124" name="Kép 4" descr="programmi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857625"/>
            <a:ext cx="302895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C:\Dokumentumok\!Szily\2007.06.29\kepek\sup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71625"/>
            <a:ext cx="30527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err="1" smtClean="0"/>
              <a:t>Pntium</a:t>
            </a:r>
            <a:r>
              <a:rPr lang="hu-HU" sz="3200" dirty="0" smtClean="0"/>
              <a:t> 4, </a:t>
            </a:r>
            <a:r>
              <a:rPr lang="hu-HU" sz="3200" dirty="0" err="1" smtClean="0"/>
              <a:t>Core</a:t>
            </a:r>
            <a:r>
              <a:rPr lang="hu-HU" sz="3200" dirty="0" smtClean="0"/>
              <a:t> </a:t>
            </a:r>
            <a:r>
              <a:rPr lang="hu-HU" sz="3200" dirty="0" err="1" smtClean="0"/>
              <a:t>Duo</a:t>
            </a:r>
            <a:r>
              <a:rPr lang="hu-HU" sz="3200" dirty="0" smtClean="0"/>
              <a:t>,</a:t>
            </a:r>
            <a:br>
              <a:rPr lang="hu-HU" sz="3200" dirty="0" smtClean="0"/>
            </a:br>
            <a:r>
              <a:rPr lang="hu-HU" sz="3200" dirty="0" smtClean="0"/>
              <a:t>Celeron, </a:t>
            </a:r>
            <a:r>
              <a:rPr lang="hu-HU" sz="3200" dirty="0" err="1" smtClean="0"/>
              <a:t>Xeon</a:t>
            </a:r>
            <a:r>
              <a:rPr lang="hu-HU" sz="3200" dirty="0" smtClean="0"/>
              <a:t>, </a:t>
            </a:r>
            <a:r>
              <a:rPr lang="hu-HU" sz="3200" dirty="0" err="1" smtClean="0"/>
              <a:t>Itanium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857232"/>
            <a:ext cx="7072331" cy="5451475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Pentium 4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1,4-3,8 GHz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42 millió tranzisztor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Gyorsabb egészszám és 64 bites lebegőpontos számolás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Hyperthreading</a:t>
            </a:r>
            <a:r>
              <a:rPr lang="hu-HU" dirty="0" smtClean="0"/>
              <a:t> – többszálú végrehajtás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Duo</a:t>
            </a:r>
            <a:r>
              <a:rPr lang="hu-HU" dirty="0" smtClean="0"/>
              <a:t> (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Quad</a:t>
            </a:r>
            <a:r>
              <a:rPr lang="hu-HU" dirty="0" smtClean="0"/>
              <a:t>,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Extreme</a:t>
            </a:r>
            <a:r>
              <a:rPr lang="hu-HU" dirty="0" smtClean="0"/>
              <a:t>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Egy tokban több processzor, amelyek többszálúak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1,0 – 3 GHz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Két vagy négy magos processzor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Egy időben több processzorra oszlanak el az alkalmazások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Általános elnevezések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Celeron – A processzorcsalád legolcsóbbja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XEON – A processzorcsalád szerverekbe szánt változata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Itanium</a:t>
            </a:r>
            <a:r>
              <a:rPr lang="hu-HU" dirty="0" smtClean="0"/>
              <a:t> (1-2) – A processzorcsalád „nagy” szerverekbe való változata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41989" name="Kép 5" descr="100px-Intel_Core_2_Du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2143116"/>
            <a:ext cx="77946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Kép 7" descr="106px-P4_ht_n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000108"/>
            <a:ext cx="755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Kép 8" descr="Celeronm-2006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3500438"/>
            <a:ext cx="7143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Kép 9" descr="Itanium_2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429250"/>
            <a:ext cx="990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Kép 10" descr="100px-Intel_Xeon_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875" y="4572000"/>
            <a:ext cx="692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Klón processzorok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50"/>
            <a:ext cx="6757988" cy="57150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Az Intel a 8086, 80286, 80386, 80486 processzorokat nem védte le, ezért más processzorgyártók másolták </a:t>
            </a:r>
            <a:br>
              <a:rPr lang="hu-HU" dirty="0" smtClean="0"/>
            </a:br>
            <a:r>
              <a:rPr lang="hu-HU" dirty="0" smtClean="0"/>
              <a:t>(AMD, Texas Instruments, </a:t>
            </a:r>
            <a:r>
              <a:rPr lang="hu-HU" dirty="0" err="1" smtClean="0"/>
              <a:t>Cyrix</a:t>
            </a:r>
            <a:r>
              <a:rPr lang="hu-HU" dirty="0" smtClean="0"/>
              <a:t>, IBM)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AMD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K5 (4,3 millió tranzisztor, 75-117 MHz)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K6  (8,8millió tranzisztor, 166-300 MHz)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K6 2/3 (9,3 millió tranzisztor, 266-550 MHz)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Athlon (37 millió tranzisztor, 500 2,</a:t>
            </a:r>
            <a:r>
              <a:rPr lang="hu-HU" dirty="0" err="1" smtClean="0"/>
              <a:t>2</a:t>
            </a:r>
            <a:r>
              <a:rPr lang="hu-HU" dirty="0" smtClean="0"/>
              <a:t> GHz)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Duron</a:t>
            </a:r>
            <a:r>
              <a:rPr lang="hu-HU" dirty="0" smtClean="0"/>
              <a:t> (25 m tranzisztor, 600 MHz-1,3GHz)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Más processzorgyártók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IBM </a:t>
            </a:r>
            <a:r>
              <a:rPr lang="hu-HU" dirty="0" err="1" smtClean="0"/>
              <a:t>PowerPC</a:t>
            </a:r>
            <a:r>
              <a:rPr lang="hu-HU" dirty="0" smtClean="0"/>
              <a:t> (</a:t>
            </a:r>
            <a:r>
              <a:rPr lang="hu-HU" dirty="0" err="1" smtClean="0"/>
              <a:t>IBM</a:t>
            </a:r>
            <a:r>
              <a:rPr lang="hu-HU" dirty="0" smtClean="0"/>
              <a:t> + Apple + Motorola)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Motorola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/>
          </a:p>
        </p:txBody>
      </p:sp>
      <p:pic>
        <p:nvPicPr>
          <p:cNvPr id="43012" name="Kép 3" descr="duron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50" y="5214950"/>
            <a:ext cx="2200250" cy="11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Kép 4" descr="Athlon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714620"/>
            <a:ext cx="2200270" cy="110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Microsoft DOS sztori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4" y="1000125"/>
            <a:ext cx="6786580" cy="5857875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Bill Gates – BASIC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CP/M =&gt; QD OS (Quick And </a:t>
            </a:r>
            <a:r>
              <a:rPr lang="hu-HU" dirty="0" err="1" smtClean="0"/>
              <a:t>Dirty</a:t>
            </a:r>
            <a:r>
              <a:rPr lang="hu-HU" dirty="0" smtClean="0"/>
              <a:t> OS Tim </a:t>
            </a:r>
            <a:r>
              <a:rPr lang="hu-HU" dirty="0" err="1" smtClean="0"/>
              <a:t>Paterson</a:t>
            </a:r>
            <a:r>
              <a:rPr lang="hu-HU" dirty="0" smtClean="0"/>
              <a:t> )</a:t>
            </a:r>
            <a:br>
              <a:rPr lang="hu-HU" dirty="0" smtClean="0"/>
            </a:br>
            <a:r>
              <a:rPr lang="hu-HU" dirty="0" smtClean="0"/>
              <a:t>$50 000)=&gt; </a:t>
            </a:r>
            <a:r>
              <a:rPr lang="hu-HU" u="sng" dirty="0" smtClean="0"/>
              <a:t>MS DOS = PC – DOS</a:t>
            </a:r>
            <a:br>
              <a:rPr lang="hu-HU" u="sng" dirty="0" smtClean="0"/>
            </a:br>
            <a:endParaRPr lang="hu-HU" u="sn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v1.0 teszt verzió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640 Kbyte, 1 user, 1 taszk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MS-DOS 2.0 – Floppy és HDD támogatás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MS-DOS 3.x – AT támogatás, 32MB HDD partíció, MS hálózat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MS-DOS 4.x – DOS Shell program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MS-DOS 5.x – Memória kezelés javítása, </a:t>
            </a:r>
            <a:br>
              <a:rPr lang="hu-HU" dirty="0" smtClean="0"/>
            </a:br>
            <a:r>
              <a:rPr lang="hu-HU" dirty="0" smtClean="0"/>
              <a:t>Teljes képernyős szerkesztő , </a:t>
            </a:r>
            <a:r>
              <a:rPr lang="hu-HU" dirty="0" err="1" smtClean="0"/>
              <a:t>QBasic</a:t>
            </a: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MS-DOS 6.x – </a:t>
            </a:r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, </a:t>
            </a:r>
            <a:r>
              <a:rPr lang="hu-HU" dirty="0" err="1" smtClean="0"/>
              <a:t>DriveSpace</a:t>
            </a:r>
            <a:r>
              <a:rPr lang="hu-HU" dirty="0" smtClean="0"/>
              <a:t> – </a:t>
            </a:r>
            <a:br>
              <a:rPr lang="hu-HU" dirty="0" smtClean="0"/>
            </a:br>
            <a:r>
              <a:rPr lang="hu-HU" dirty="0" err="1" smtClean="0"/>
              <a:t>röptömörítő</a:t>
            </a:r>
            <a:r>
              <a:rPr lang="hu-HU" dirty="0" smtClean="0"/>
              <a:t> programok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MS-DOS 7.0 – Windows 95-be beépítve a hosszú fájlnév támogatás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MS-DOS 8.0 – Windows ME része, a Windows XP és </a:t>
            </a:r>
            <a:br>
              <a:rPr lang="hu-HU" dirty="0" smtClean="0"/>
            </a:br>
            <a:r>
              <a:rPr lang="hu-HU" dirty="0" smtClean="0"/>
              <a:t>a Vista is tartalmaz bizonyos részeket belőle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4" name="Kép 3" descr="220px-Bill_Gates_2004_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357298"/>
            <a:ext cx="178595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Kép 4" descr="200px-Msdos6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071938"/>
            <a:ext cx="18764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Windows sztori 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38" cy="470852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1983-ban bejelentett szoftver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1985 – Windows 1.0 (1.01, 1.03, 1.04)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Több feladatos rendszer, de egy </a:t>
            </a:r>
            <a:br>
              <a:rPr lang="hu-HU" dirty="0" smtClean="0"/>
            </a:br>
            <a:r>
              <a:rPr lang="hu-HU" dirty="0" smtClean="0"/>
              <a:t>időben csak egy program tudott futni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1987 – Windows 2.0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Intel 286 Bővített memória kezelése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DDE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Windows 2.03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Intel 386 processzor </a:t>
            </a:r>
            <a:r>
              <a:rPr lang="hu-HU" dirty="0" err="1" smtClean="0"/>
              <a:t>Extended</a:t>
            </a:r>
            <a:r>
              <a:rPr lang="hu-HU" dirty="0" smtClean="0"/>
              <a:t> Memória kezelése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1989 – Windows 2.11 utolsó verzió (telepítője 4-5 floppy volt)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44036" name="Kép 3" descr="300px-Windows_1.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8009" y="1357298"/>
            <a:ext cx="3380241" cy="18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Kép 4" descr="Windows2.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696760"/>
            <a:ext cx="3405181" cy="255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Windows sztori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85813"/>
            <a:ext cx="6329378" cy="5715000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1990 Windows 3.0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16 színű grafika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Intel 386 processzor teljes támogatása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Sok alkalmazás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Szoftverfejlesztő környezet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1992 – Windows 3.1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True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Multimédia támogatás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Első magyar nyelvű Windows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1993 – Windows </a:t>
            </a:r>
            <a:r>
              <a:rPr lang="hu-HU" dirty="0" err="1" smtClean="0"/>
              <a:t>for</a:t>
            </a:r>
            <a:r>
              <a:rPr lang="hu-HU" dirty="0" smtClean="0"/>
              <a:t> Workgroups 3.11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Intel 386-os processzoron futott csak!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Egyenrangú hálózatok támogatása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Novell Netware fejlettebb támogatása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Távoli hozzáférés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1993 - Windows NT (New </a:t>
            </a:r>
            <a:r>
              <a:rPr lang="hu-HU" dirty="0" err="1" smtClean="0"/>
              <a:t>Technology</a:t>
            </a:r>
            <a:r>
              <a:rPr lang="hu-HU" dirty="0" smtClean="0"/>
              <a:t>) 3.1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Újraírták a rendszert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Teljes 32 bites </a:t>
            </a:r>
            <a:r>
              <a:rPr lang="hu-HU" dirty="0" err="1" smtClean="0"/>
              <a:t>preemtiv</a:t>
            </a:r>
            <a:r>
              <a:rPr lang="hu-HU" dirty="0" smtClean="0"/>
              <a:t> </a:t>
            </a:r>
            <a:r>
              <a:rPr lang="hu-HU" dirty="0" err="1" smtClean="0"/>
              <a:t>multitaszk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Különböző változatok jelentek meg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Server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Workstation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Advanced server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1994 – Windows NT Server / Workstation 3.5 – frissítés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1995 – Windows NT Server 3.51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1133856" lvl="2" fontAlgn="auto">
              <a:spcAft>
                <a:spcPts val="0"/>
              </a:spcAft>
              <a:buFont typeface="Wingdings"/>
              <a:buNone/>
              <a:defRPr/>
            </a:pPr>
            <a:endParaRPr lang="hu-HU" dirty="0"/>
          </a:p>
        </p:txBody>
      </p:sp>
      <p:pic>
        <p:nvPicPr>
          <p:cNvPr id="45060" name="Kép 3" descr="290px-Windows_3.11_workspa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3690934" cy="277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Windows Sztori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50" y="928688"/>
            <a:ext cx="5614988" cy="5715000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1995 – Windows 95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DOS és a Windows 3.1 utódja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32 bites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TCP / IP támogatás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Plug</a:t>
            </a:r>
            <a:r>
              <a:rPr lang="hu-HU" dirty="0" smtClean="0"/>
              <a:t> and Play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Telefonos hálózat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Multimédia javított képességek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1996 - Windows 95 SP1 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Hibajavítások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Internet Explorer 2.0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1996 – Windows NT 4.0 </a:t>
            </a:r>
            <a:br>
              <a:rPr lang="hu-HU" dirty="0" smtClean="0"/>
            </a:br>
            <a:r>
              <a:rPr lang="hu-HU" dirty="0" smtClean="0"/>
              <a:t>(Workstation /Server)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IIS, </a:t>
            </a:r>
            <a:r>
              <a:rPr lang="hu-HU" dirty="0" err="1" smtClean="0"/>
              <a:t>Frontpage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1998 Windows 98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Internet Explorer 3.0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USB támogatás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DirectX</a:t>
            </a:r>
            <a:r>
              <a:rPr lang="hu-HU" dirty="0" smtClean="0"/>
              <a:t> támogatás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Internet kapcsolat megosztása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1999 – Windows 98 </a:t>
            </a:r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Edition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Hibajavítások</a:t>
            </a:r>
            <a:endParaRPr lang="hu-HU" dirty="0"/>
          </a:p>
        </p:txBody>
      </p:sp>
      <p:pic>
        <p:nvPicPr>
          <p:cNvPr id="46084" name="Kép 3" descr="300px-Am_windows95_deskt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4214812" cy="31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Windows Sztori 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28688"/>
            <a:ext cx="5829300" cy="5786437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1999 – Windows 2000 család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Server leváltotta a Windows NT 4.0-t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Windows 9x és Windows NT 4.0 Workstationt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2000 </a:t>
            </a:r>
            <a:r>
              <a:rPr lang="hu-HU" dirty="0" err="1" smtClean="0"/>
              <a:t>Millenium</a:t>
            </a:r>
            <a:r>
              <a:rPr lang="hu-HU" dirty="0" smtClean="0"/>
              <a:t> </a:t>
            </a:r>
            <a:r>
              <a:rPr lang="hu-HU" dirty="0" err="1" smtClean="0"/>
              <a:t>Edition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Windows 98 utolsó utóda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Rendszer visszaállítás funkció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Movie</a:t>
            </a:r>
            <a:r>
              <a:rPr lang="hu-HU" dirty="0" smtClean="0"/>
              <a:t> </a:t>
            </a:r>
            <a:r>
              <a:rPr lang="hu-HU" dirty="0" err="1" smtClean="0"/>
              <a:t>Maker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Media Player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Eltűnt a DOS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2001 – Windows XP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Sokféle változat jelent meg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2004 - </a:t>
            </a:r>
            <a:r>
              <a:rPr lang="hu-HU" dirty="0" err="1" smtClean="0"/>
              <a:t>Szervízcsomag</a:t>
            </a:r>
            <a:r>
              <a:rPr lang="hu-HU" dirty="0" smtClean="0"/>
              <a:t> 2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2003 – Windows 2003 szerver ( Windows 2000 utódja)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2007 – Windows Vista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Aero</a:t>
            </a:r>
            <a:r>
              <a:rPr lang="hu-HU" dirty="0" smtClean="0"/>
              <a:t> (felület)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Oldalsáv - </a:t>
            </a:r>
            <a:r>
              <a:rPr lang="hu-HU" dirty="0" err="1" smtClean="0"/>
              <a:t>Minialkalmazások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ReadyBoost</a:t>
            </a:r>
            <a:r>
              <a:rPr lang="hu-HU" dirty="0" smtClean="0"/>
              <a:t> – </a:t>
            </a:r>
            <a:r>
              <a:rPr lang="hu-HU" dirty="0" err="1" smtClean="0"/>
              <a:t>Flash</a:t>
            </a:r>
            <a:r>
              <a:rPr lang="hu-HU" dirty="0" smtClean="0"/>
              <a:t> memória cache célokra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Windows Kereső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Defender</a:t>
            </a:r>
            <a:r>
              <a:rPr lang="hu-HU" dirty="0" smtClean="0"/>
              <a:t>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Internet Explorer 7 (adatvédelmi funkciók, fülek, RSS olvasás)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Windows Mail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2008 – Windows 2008 szerver (várható)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None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/>
          </a:p>
        </p:txBody>
      </p:sp>
      <p:pic>
        <p:nvPicPr>
          <p:cNvPr id="47108" name="Kép 3" descr="300px-Vista_hu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85775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 descr="C:\Dokumentumok\!Szily\2007.06.29\kepek\250px-WindowsXP-Asztal-H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928938"/>
            <a:ext cx="2406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Kép 5" descr="Windows200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928688"/>
            <a:ext cx="24098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Apple sztori kezdete Macintosh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1600200"/>
            <a:ext cx="6429375" cy="5043488"/>
          </a:xfr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1984, január 22, Macintosh 1.0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Grafikus felület =&gt; Sokan játéknak gondolták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Motorola 68000 processzor 16/32 bit, 8MHz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512 kbyte RAM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Minden grafikus program közös őse: XEROX GEM 1.1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Az operációs rendszere a System 1.0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Csak 1 taszk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Grafikus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Nincs parancssor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System 5-től </a:t>
            </a:r>
            <a:r>
              <a:rPr lang="hu-HU" dirty="0" err="1" smtClean="0"/>
              <a:t>multitaszk</a:t>
            </a: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1133856" lvl="2" fontAlgn="auto">
              <a:spcAft>
                <a:spcPts val="0"/>
              </a:spcAft>
              <a:buFont typeface="Wingdings"/>
              <a:buNone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/>
          </a:p>
        </p:txBody>
      </p:sp>
      <p:pic>
        <p:nvPicPr>
          <p:cNvPr id="32772" name="Kép 3" descr="250px-Macintosh_128k_transparenc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76883"/>
            <a:ext cx="1993885" cy="233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Kép 6" descr="340px-Gem_11_Desk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63" y="2857500"/>
            <a:ext cx="28717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Kép 7" descr="250px-Apple_Macintosh_Desk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643437"/>
            <a:ext cx="2857520" cy="19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Apple sztori folytatódik Macintosh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043613" cy="4708525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1985 Macintosh II.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512 Kbyte RAM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Motorola 68020 processzor, 32bit, 16 MHz 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1988 – Macintosh </a:t>
            </a:r>
            <a:r>
              <a:rPr lang="hu-HU" dirty="0" err="1" smtClean="0"/>
              <a:t>IIx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Motorola 68030, 25MHz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1990 – Macintosh Classic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1991 – Motorola 68040, FPU, virtuális memória használata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1991 – System 7-et újratervezték.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Beépített </a:t>
            </a:r>
            <a:r>
              <a:rPr lang="hu-HU" dirty="0" err="1" smtClean="0"/>
              <a:t>multitaszk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Apple Script </a:t>
            </a:r>
            <a:r>
              <a:rPr lang="hu-HU" dirty="0" err="1" smtClean="0"/>
              <a:t>script</a:t>
            </a:r>
            <a:r>
              <a:rPr lang="hu-HU" dirty="0" smtClean="0"/>
              <a:t> nyelv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4" name="Kép 3" descr="200px-Ma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571480"/>
            <a:ext cx="1963737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250px-Macintosh_class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2500306"/>
            <a:ext cx="1954213" cy="167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8" name="Kép 5" descr="250px-Macintosh_System_7.5.3_screensho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606967"/>
            <a:ext cx="2817803" cy="211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1994 – </a:t>
            </a:r>
            <a:r>
              <a:rPr lang="hu-HU" dirty="0" err="1" smtClean="0"/>
              <a:t>Power</a:t>
            </a:r>
            <a:r>
              <a:rPr lang="hu-HU" dirty="0" smtClean="0"/>
              <a:t> PC alapú Macintosh</a:t>
            </a:r>
            <a:endParaRPr lang="hu-HU" dirty="0"/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>
          <a:xfrm>
            <a:off x="457200" y="1500188"/>
            <a:ext cx="6615113" cy="5072062"/>
          </a:xfrm>
        </p:spPr>
        <p:txBody>
          <a:bodyPr/>
          <a:lstStyle/>
          <a:p>
            <a:r>
              <a:rPr lang="hu-HU" dirty="0" smtClean="0"/>
              <a:t>1997 – </a:t>
            </a:r>
            <a:r>
              <a:rPr lang="hu-HU" dirty="0" err="1" smtClean="0"/>
              <a:t>PowerMac</a:t>
            </a:r>
            <a:r>
              <a:rPr lang="hu-HU" dirty="0" smtClean="0"/>
              <a:t> G3, 233-333MHz</a:t>
            </a:r>
          </a:p>
          <a:p>
            <a:endParaRPr lang="hu-HU" dirty="0" smtClean="0"/>
          </a:p>
          <a:p>
            <a:r>
              <a:rPr lang="hu-HU" dirty="0" smtClean="0"/>
              <a:t>1999 – </a:t>
            </a:r>
            <a:r>
              <a:rPr lang="hu-HU" dirty="0" err="1" smtClean="0"/>
              <a:t>PowerMac</a:t>
            </a:r>
            <a:r>
              <a:rPr lang="hu-HU" dirty="0" smtClean="0"/>
              <a:t> G4, 350-1420 MHz</a:t>
            </a:r>
          </a:p>
          <a:p>
            <a:endParaRPr lang="hu-HU" dirty="0" smtClean="0"/>
          </a:p>
          <a:p>
            <a:r>
              <a:rPr lang="hu-HU" dirty="0" smtClean="0"/>
              <a:t>2001 – Mac OS X 10.0 - </a:t>
            </a:r>
            <a:r>
              <a:rPr lang="hu-HU" dirty="0" err="1" smtClean="0"/>
              <a:t>Cheetah</a:t>
            </a:r>
            <a:endParaRPr lang="hu-HU" dirty="0" smtClean="0"/>
          </a:p>
          <a:p>
            <a:pPr>
              <a:buFont typeface="Wingdings 2" pitchFamily="18" charset="2"/>
              <a:buNone/>
            </a:pPr>
            <a:endParaRPr lang="hu-HU" dirty="0" smtClean="0"/>
          </a:p>
          <a:p>
            <a:r>
              <a:rPr lang="hu-HU" dirty="0" smtClean="0"/>
              <a:t>2004 – </a:t>
            </a:r>
            <a:r>
              <a:rPr lang="hu-HU" dirty="0" err="1" smtClean="0"/>
              <a:t>PowerMac</a:t>
            </a:r>
            <a:r>
              <a:rPr lang="hu-HU" dirty="0" smtClean="0"/>
              <a:t> G5, 1.6 – 2.1 GHz</a:t>
            </a:r>
          </a:p>
          <a:p>
            <a:pPr lvl="1"/>
            <a:r>
              <a:rPr lang="hu-HU" dirty="0" err="1" smtClean="0"/>
              <a:t>NVidia</a:t>
            </a:r>
            <a:r>
              <a:rPr lang="hu-HU" dirty="0" smtClean="0"/>
              <a:t> </a:t>
            </a:r>
            <a:r>
              <a:rPr lang="hu-HU" dirty="0" err="1" smtClean="0"/>
              <a:t>GeForce</a:t>
            </a:r>
            <a:r>
              <a:rPr lang="hu-HU" dirty="0" smtClean="0"/>
              <a:t>, SATA, USB, </a:t>
            </a:r>
            <a:r>
              <a:rPr lang="hu-HU" dirty="0" err="1" smtClean="0"/>
              <a:t>Firewire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Steve </a:t>
            </a:r>
            <a:r>
              <a:rPr lang="hu-HU" dirty="0" err="1" smtClean="0"/>
              <a:t>Jobbs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8" name="Kép 7" descr="150px-Beige_Power_Macintosh_G3_Minit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87" y="285728"/>
            <a:ext cx="1197437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ép 8" descr="150px-Graphite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1785926"/>
            <a:ext cx="1214440" cy="1619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3" name="Kép 11" descr="290px-Macosx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545269"/>
            <a:ext cx="2125647" cy="159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Kép 12" descr="200px-Steve_Jobs_with_iMa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3607" y="5286388"/>
            <a:ext cx="21169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/>
              <a:t>Az informatika fejlődése hasonlít egy fához</a:t>
            </a:r>
            <a:endParaRPr lang="hu-HU" sz="32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8625" y="1357313"/>
            <a:ext cx="4829175" cy="550068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gyökere</a:t>
            </a:r>
          </a:p>
          <a:p>
            <a:pPr lvl="1"/>
            <a:r>
              <a:rPr lang="hu-HU" dirty="0" smtClean="0"/>
              <a:t>Számolóeszközök fejlődése</a:t>
            </a:r>
          </a:p>
          <a:p>
            <a:pPr lvl="1"/>
            <a:r>
              <a:rPr lang="hu-HU" dirty="0" smtClean="0"/>
              <a:t>Automatizálás, vezérlés fejlődése</a:t>
            </a:r>
          </a:p>
          <a:p>
            <a:pPr lvl="1"/>
            <a:r>
              <a:rPr lang="hu-HU" dirty="0" smtClean="0"/>
              <a:t>Adatfeldolgozás fejlődése</a:t>
            </a:r>
          </a:p>
          <a:p>
            <a:pPr lvl="1"/>
            <a:r>
              <a:rPr lang="hu-HU" dirty="0" smtClean="0"/>
              <a:t>elektronika megjelenése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törzse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hu-HU" dirty="0" smtClean="0"/>
              <a:t>Az első elektronikus számítógépek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lombkoronája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információelmélet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számrendszerek, kódok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adatátvitel, kommunikáció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számítógép-architektúrák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számítógép-hálózatok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számítógép-programozás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informatikai biztonság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adatfeldolgozás, ember-gép kapcsolat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mesterséges intelligencia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grafikai ábrázolás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virtuális valóság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alkalmazások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Információs Technológia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6148" name="Picture 2" descr="C:\Dokumentumok\!Szily\2007.06.29\kepek\land_tree_roots_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357313"/>
            <a:ext cx="317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2006 – Intel Pentium 4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duo</a:t>
            </a:r>
            <a:r>
              <a:rPr lang="hu-HU" dirty="0" smtClean="0"/>
              <a:t> alapú Macintosh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75" cy="47085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2006 Intel Pentium 4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Duo</a:t>
            </a:r>
            <a:r>
              <a:rPr lang="hu-HU" dirty="0" smtClean="0"/>
              <a:t> Processzor,  </a:t>
            </a:r>
            <a:r>
              <a:rPr lang="hu-HU" dirty="0" err="1" smtClean="0"/>
              <a:t>MacBook</a:t>
            </a:r>
            <a:r>
              <a:rPr lang="hu-HU" dirty="0" smtClean="0"/>
              <a:t> Pro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Mac OS X v10.4 „</a:t>
            </a:r>
            <a:r>
              <a:rPr lang="hu-HU" dirty="0" err="1" smtClean="0"/>
              <a:t>Tiger</a:t>
            </a:r>
            <a:r>
              <a:rPr lang="hu-HU" dirty="0" smtClean="0"/>
              <a:t>”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Mac Pro Workstation</a:t>
            </a:r>
            <a:br>
              <a:rPr lang="hu-HU" dirty="0" smtClean="0"/>
            </a:br>
            <a:r>
              <a:rPr lang="hu-HU" dirty="0" smtClean="0"/>
              <a:t>Intel XEON Pentium 4, 2 x </a:t>
            </a:r>
            <a:r>
              <a:rPr lang="hu-HU" dirty="0" err="1" smtClean="0"/>
              <a:t>Dual</a:t>
            </a:r>
            <a:r>
              <a:rPr lang="hu-HU" dirty="0" smtClean="0"/>
              <a:t> </a:t>
            </a:r>
            <a:r>
              <a:rPr lang="hu-HU" dirty="0" err="1" smtClean="0"/>
              <a:t>Core</a:t>
            </a:r>
            <a:r>
              <a:rPr lang="hu-HU" dirty="0" smtClean="0"/>
              <a:t>, 2-3 GHz, 64 bit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2007 Mac OS X v10.5 „</a:t>
            </a:r>
            <a:r>
              <a:rPr lang="hu-HU" dirty="0" err="1" smtClean="0"/>
              <a:t>Leopard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35844" name="Kép 4" descr="290px-MacOSX10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7963" y="5214938"/>
            <a:ext cx="2308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Kép 5" descr="290px-TigerDes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5" y="2357438"/>
            <a:ext cx="19462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250px-MacBook_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188" y="984250"/>
            <a:ext cx="1555750" cy="125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7" name="Kép 7" descr="150px-Macpr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3786188"/>
            <a:ext cx="8858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Mire használják a Mac gépeket?</a:t>
            </a:r>
            <a:endParaRPr lang="hu-HU" dirty="0"/>
          </a:p>
        </p:txBody>
      </p:sp>
      <p:sp>
        <p:nvSpPr>
          <p:cNvPr id="36867" name="Tartalom helye 4"/>
          <p:cNvSpPr>
            <a:spLocks noGrp="1"/>
          </p:cNvSpPr>
          <p:nvPr>
            <p:ph idx="1"/>
          </p:nvPr>
        </p:nvSpPr>
        <p:spPr>
          <a:xfrm>
            <a:off x="428625" y="1214438"/>
            <a:ext cx="6000750" cy="5500687"/>
          </a:xfrm>
        </p:spPr>
        <p:txBody>
          <a:bodyPr/>
          <a:lstStyle/>
          <a:p>
            <a:r>
              <a:rPr lang="hu-HU" dirty="0" smtClean="0"/>
              <a:t>Kiadványszerkesztés </a:t>
            </a:r>
            <a:br>
              <a:rPr lang="hu-HU" dirty="0" smtClean="0"/>
            </a:br>
            <a:r>
              <a:rPr lang="hu-HU" dirty="0" smtClean="0"/>
              <a:t>könyv és újság szerkesztés</a:t>
            </a:r>
          </a:p>
          <a:p>
            <a:r>
              <a:rPr lang="hu-HU" dirty="0" smtClean="0"/>
              <a:t>Digitális Zeneszerkesztés</a:t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dirty="0" err="1" smtClean="0"/>
              <a:t>GarageBand</a:t>
            </a:r>
            <a:endParaRPr lang="hu-HU" dirty="0" smtClean="0"/>
          </a:p>
          <a:p>
            <a:r>
              <a:rPr lang="hu-HU" dirty="0" smtClean="0"/>
              <a:t>Office programok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Claris</a:t>
            </a:r>
            <a:r>
              <a:rPr lang="hu-HU" dirty="0" smtClean="0"/>
              <a:t> Works – Apple Works)</a:t>
            </a:r>
          </a:p>
          <a:p>
            <a:r>
              <a:rPr lang="hu-HU" dirty="0" smtClean="0"/>
              <a:t>Multimédiás alkalmazások</a:t>
            </a:r>
          </a:p>
          <a:p>
            <a:pPr lvl="1"/>
            <a:r>
              <a:rPr lang="hu-HU" dirty="0" err="1" smtClean="0"/>
              <a:t>iMovie</a:t>
            </a:r>
            <a:r>
              <a:rPr lang="hu-HU" dirty="0" smtClean="0"/>
              <a:t> 	</a:t>
            </a:r>
            <a:r>
              <a:rPr lang="hu-HU" dirty="0" err="1" smtClean="0"/>
              <a:t>iPhoto</a:t>
            </a:r>
            <a:r>
              <a:rPr lang="hu-HU" dirty="0" smtClean="0"/>
              <a:t>		</a:t>
            </a:r>
            <a:r>
              <a:rPr lang="hu-HU" dirty="0" err="1" smtClean="0"/>
              <a:t>iTunes</a:t>
            </a:r>
            <a:r>
              <a:rPr lang="hu-HU" dirty="0" smtClean="0"/>
              <a:t>		</a:t>
            </a:r>
          </a:p>
          <a:p>
            <a:endParaRPr lang="hu-HU" dirty="0" smtClean="0"/>
          </a:p>
        </p:txBody>
      </p:sp>
      <p:pic>
        <p:nvPicPr>
          <p:cNvPr id="36868" name="Kép 5" descr="800px-Garageban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71810"/>
            <a:ext cx="2413536" cy="14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Kép 7" descr="250px-IMovieHD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143500"/>
            <a:ext cx="2339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Kép 8" descr="250px-IPhoto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5143500"/>
            <a:ext cx="23399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Kép 9" descr="250px-ITunes_7.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881119"/>
            <a:ext cx="2625713" cy="175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Kép 10" descr="250px-QuarkXPress_6_screensho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3753" y="1287462"/>
            <a:ext cx="2458785" cy="164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/>
              <a:t>1988 – Az újkor</a:t>
            </a:r>
            <a:br>
              <a:rPr lang="hu-HU" sz="3200" dirty="0" smtClean="0"/>
            </a:br>
            <a:r>
              <a:rPr lang="hu-HU" sz="3200" dirty="0" smtClean="0"/>
              <a:t>Az első XP az iskolánkban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4" y="1571611"/>
            <a:ext cx="5643571" cy="4737113"/>
          </a:xfr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	Iskolánk első IBM kompatibilis számítógépe egy IBM PC volt. A matematika szertárban helyezkedett el és ezen tanultuk a szakmát. Kép nem maradt fent róla, de ilyen volt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1MB RAM memória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1,2 MB Floppy meghajtó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20 MB ST-225 Winchester,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CGA monitor. </a:t>
            </a:r>
          </a:p>
          <a:p>
            <a:pPr marL="548005" indent="-283464" fontAlgn="auto">
              <a:spcAft>
                <a:spcPts val="0"/>
              </a:spcAft>
              <a:buNone/>
              <a:defRPr/>
            </a:pPr>
            <a:endParaRPr lang="hu-HU" dirty="0" smtClean="0"/>
          </a:p>
          <a:p>
            <a:pPr marL="548005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Xonix</a:t>
            </a:r>
            <a:r>
              <a:rPr lang="hu-HU" dirty="0" smtClean="0"/>
              <a:t> a matematika szertár leggyakrabban játszott játéka</a:t>
            </a:r>
          </a:p>
        </p:txBody>
      </p:sp>
      <p:pic>
        <p:nvPicPr>
          <p:cNvPr id="1026" name="Picture 2" descr="C:\Dokumentumok\!Szily\2007.06.29\kepek\X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5" y="1643050"/>
            <a:ext cx="2087547" cy="232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kumentumok\!Szily\2007.06.29\kepek\Bm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357694"/>
            <a:ext cx="3048004" cy="22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1989-től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1989 – 286-osokból álló számítógépterem (104) – 16 db számítógép</a:t>
            </a:r>
          </a:p>
          <a:p>
            <a:r>
              <a:rPr lang="hu-HU" dirty="0" smtClean="0"/>
              <a:t>1991 – </a:t>
            </a:r>
            <a:r>
              <a:rPr lang="hu-HU" dirty="0" err="1" smtClean="0"/>
              <a:t>től</a:t>
            </a:r>
            <a:r>
              <a:rPr lang="hu-HU" dirty="0" smtClean="0"/>
              <a:t>. SOM kapcsolat </a:t>
            </a:r>
            <a:br>
              <a:rPr lang="hu-HU" dirty="0" smtClean="0"/>
            </a:br>
            <a:r>
              <a:rPr lang="hu-HU" dirty="0" smtClean="0"/>
              <a:t>(Holland oktatási cég)</a:t>
            </a:r>
          </a:p>
          <a:p>
            <a:pPr lvl="1"/>
            <a:r>
              <a:rPr lang="hu-HU" dirty="0" smtClean="0"/>
              <a:t>017-es terem 486-os modern számítógépek</a:t>
            </a:r>
          </a:p>
          <a:p>
            <a:pPr lvl="1"/>
            <a:r>
              <a:rPr lang="hu-HU" dirty="0" smtClean="0"/>
              <a:t>Novell Netware 3.12 helyi hálózat</a:t>
            </a:r>
          </a:p>
          <a:p>
            <a:pPr lvl="1"/>
            <a:r>
              <a:rPr lang="hu-HU" dirty="0" smtClean="0"/>
              <a:t>CNC berendezés</a:t>
            </a:r>
          </a:p>
          <a:p>
            <a:pPr lvl="1"/>
            <a:r>
              <a:rPr lang="hu-HU" dirty="0" err="1" smtClean="0"/>
              <a:t>Kiadványszerkesztési</a:t>
            </a:r>
            <a:r>
              <a:rPr lang="hu-HU" dirty="0" smtClean="0"/>
              <a:t> projekt</a:t>
            </a:r>
          </a:p>
          <a:p>
            <a:r>
              <a:rPr lang="hu-HU" dirty="0" smtClean="0"/>
              <a:t>1992 – dr Pikler Gyula tanár úr megérkezett a csapatba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90-es évek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85794"/>
            <a:ext cx="6543692" cy="5522931"/>
          </a:xfrm>
        </p:spPr>
        <p:txBody>
          <a:bodyPr/>
          <a:lstStyle/>
          <a:p>
            <a:r>
              <a:rPr lang="hu-HU" sz="2000" dirty="0" smtClean="0"/>
              <a:t>1995 - Világbanki informatika indulása</a:t>
            </a:r>
          </a:p>
          <a:p>
            <a:pPr lvl="1"/>
            <a:r>
              <a:rPr lang="hu-HU" sz="2000" dirty="0" smtClean="0"/>
              <a:t>(Heti 6-8  óra négy éven át!)</a:t>
            </a:r>
          </a:p>
          <a:p>
            <a:pPr lvl="1"/>
            <a:r>
              <a:rPr lang="hu-HU" sz="2000" dirty="0" smtClean="0"/>
              <a:t>Felhasználói ismeretek, Programozási ismeretek</a:t>
            </a:r>
          </a:p>
          <a:p>
            <a:pPr lvl="1"/>
            <a:r>
              <a:rPr lang="hu-HU" sz="2000" dirty="0" smtClean="0"/>
              <a:t>Elektronika labor</a:t>
            </a:r>
          </a:p>
          <a:p>
            <a:pPr lvl="1"/>
            <a:r>
              <a:rPr lang="hu-HU" sz="2000" dirty="0" smtClean="0"/>
              <a:t>Végül érettségi</a:t>
            </a:r>
          </a:p>
          <a:p>
            <a:pPr lvl="1"/>
            <a:endParaRPr lang="hu-HU" sz="2000" dirty="0" smtClean="0"/>
          </a:p>
          <a:p>
            <a:r>
              <a:rPr lang="hu-HU" sz="2000" dirty="0" smtClean="0"/>
              <a:t>Szakközépiskolai osztályok</a:t>
            </a:r>
          </a:p>
          <a:p>
            <a:pPr lvl="1"/>
            <a:r>
              <a:rPr lang="hu-HU" sz="2000" dirty="0" smtClean="0"/>
              <a:t>Tanultak számítógép-kezelés</a:t>
            </a:r>
          </a:p>
          <a:p>
            <a:pPr lvl="1"/>
            <a:r>
              <a:rPr lang="hu-HU" sz="2000" dirty="0" smtClean="0"/>
              <a:t>CAD/CAM szoftverek használata</a:t>
            </a:r>
          </a:p>
          <a:p>
            <a:pPr lvl="1"/>
            <a:endParaRPr lang="hu-HU" sz="2000" dirty="0" smtClean="0"/>
          </a:p>
          <a:p>
            <a:r>
              <a:rPr lang="hu-HU" sz="2000" dirty="0" smtClean="0"/>
              <a:t>A kornak megfelelő számítógépes termek (106)</a:t>
            </a:r>
          </a:p>
          <a:p>
            <a:pPr lvl="1"/>
            <a:r>
              <a:rPr lang="hu-HU" sz="2000" dirty="0" smtClean="0"/>
              <a:t>A Commodore 64-ek elmentek nyugdíjba</a:t>
            </a:r>
          </a:p>
          <a:p>
            <a:pPr lvl="1"/>
            <a:endParaRPr lang="hu-HU" sz="2000" dirty="0" smtClean="0"/>
          </a:p>
          <a:p>
            <a:r>
              <a:rPr lang="hu-HU" sz="2000" dirty="0" smtClean="0"/>
              <a:t>A teljes iskolát beszövő lokális hálózat </a:t>
            </a:r>
            <a:br>
              <a:rPr lang="hu-HU" sz="2000" dirty="0" smtClean="0"/>
            </a:br>
            <a:r>
              <a:rPr lang="hu-HU" sz="2000" dirty="0" smtClean="0"/>
              <a:t>(Ethernet, Novell Netware 3.12)</a:t>
            </a:r>
          </a:p>
          <a:p>
            <a:pPr lvl="1"/>
            <a:endParaRPr lang="hu-HU" sz="2000" dirty="0" smtClean="0"/>
          </a:p>
          <a:p>
            <a:endParaRPr lang="hu-HU" sz="2000" dirty="0" smtClean="0"/>
          </a:p>
          <a:p>
            <a:pPr lvl="1"/>
            <a:endParaRPr lang="hu-HU" sz="2000" dirty="0"/>
          </a:p>
        </p:txBody>
      </p:sp>
      <p:pic>
        <p:nvPicPr>
          <p:cNvPr id="110594" name="Picture 2" descr="C:\Dokumentumok\!Szily\2007.06.29\kepek\nw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000240"/>
            <a:ext cx="2247900" cy="1905000"/>
          </a:xfrm>
          <a:prstGeom prst="rect">
            <a:avLst/>
          </a:prstGeom>
          <a:noFill/>
        </p:spPr>
      </p:pic>
      <p:pic>
        <p:nvPicPr>
          <p:cNvPr id="110595" name="Picture 3" descr="C:\Dokumentumok\!Szily\2007.06.29\kepek\NW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143380"/>
            <a:ext cx="2143141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Elterjed a </a:t>
            </a:r>
            <a:r>
              <a:rPr lang="hu-HU" dirty="0" err="1" smtClean="0"/>
              <a:t>számítógéphasználat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iskola irodáiban megjelentek az oktatásból kivett számítógépek és csatlakoztak a hálózatra</a:t>
            </a:r>
          </a:p>
          <a:p>
            <a:pPr lvl="1"/>
            <a:r>
              <a:rPr lang="hu-HU" dirty="0" smtClean="0"/>
              <a:t>Bencze Zsolt először tanár, majd rendszergazda...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1998 – A Sulinet program indul</a:t>
            </a:r>
          </a:p>
          <a:p>
            <a:pPr lvl="1"/>
            <a:r>
              <a:rPr lang="hu-HU" dirty="0" smtClean="0"/>
              <a:t>Állandó internetkapcsolata</a:t>
            </a:r>
          </a:p>
          <a:p>
            <a:pPr lvl="1"/>
            <a:r>
              <a:rPr lang="hu-HU" dirty="0" smtClean="0"/>
              <a:t>Az iskola első honlapja</a:t>
            </a:r>
          </a:p>
          <a:p>
            <a:pPr lvl="1"/>
            <a:r>
              <a:rPr lang="hu-HU" dirty="0" smtClean="0"/>
              <a:t>Az iskolai hálózat újraszervezése</a:t>
            </a:r>
          </a:p>
          <a:p>
            <a:pPr lvl="1"/>
            <a:r>
              <a:rPr lang="hu-HU" dirty="0" smtClean="0"/>
              <a:t>Linux lett a mail szerver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Jelenkor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5186370" cy="5308617"/>
          </a:xfrm>
        </p:spPr>
        <p:txBody>
          <a:bodyPr/>
          <a:lstStyle/>
          <a:p>
            <a:r>
              <a:rPr lang="hu-HU" sz="2400" dirty="0" smtClean="0"/>
              <a:t>1989 – Szoftverüzemeltető </a:t>
            </a:r>
            <a:r>
              <a:rPr lang="hu-HU" sz="2400" dirty="0" smtClean="0"/>
              <a:t>képzés</a:t>
            </a:r>
          </a:p>
          <a:p>
            <a:endParaRPr lang="hu-HU" sz="2400" dirty="0" smtClean="0"/>
          </a:p>
          <a:p>
            <a:r>
              <a:rPr lang="hu-HU" sz="2400" dirty="0" smtClean="0"/>
              <a:t>2000 – végez az első számítástechnikai programozó </a:t>
            </a:r>
            <a:r>
              <a:rPr lang="hu-HU" sz="2400" dirty="0" smtClean="0"/>
              <a:t>osztály</a:t>
            </a:r>
          </a:p>
          <a:p>
            <a:endParaRPr lang="hu-HU" sz="2400" dirty="0" smtClean="0"/>
          </a:p>
          <a:p>
            <a:r>
              <a:rPr lang="hu-HU" sz="2400" dirty="0" smtClean="0"/>
              <a:t>2003 – ECDL vizsgaközpont</a:t>
            </a:r>
          </a:p>
          <a:p>
            <a:endParaRPr lang="hu-HU" sz="2400" dirty="0" smtClean="0"/>
          </a:p>
          <a:p>
            <a:r>
              <a:rPr lang="hu-HU" sz="2400" dirty="0" smtClean="0"/>
              <a:t>2006 – CISCO Helyi Hálózati </a:t>
            </a:r>
            <a:br>
              <a:rPr lang="hu-HU" sz="2400" dirty="0" smtClean="0"/>
            </a:br>
            <a:r>
              <a:rPr lang="hu-HU" sz="2400" dirty="0" smtClean="0"/>
              <a:t>Akadémia</a:t>
            </a:r>
          </a:p>
          <a:p>
            <a:endParaRPr lang="hu-HU" sz="2400" dirty="0" smtClean="0"/>
          </a:p>
        </p:txBody>
      </p:sp>
      <p:pic>
        <p:nvPicPr>
          <p:cNvPr id="111618" name="Picture 2" descr="G:\wwwroot\szily\pictures\ecdl_vkp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85926"/>
            <a:ext cx="3145201" cy="1487495"/>
          </a:xfrm>
          <a:prstGeom prst="rect">
            <a:avLst/>
          </a:prstGeom>
          <a:noFill/>
        </p:spPr>
      </p:pic>
      <p:pic>
        <p:nvPicPr>
          <p:cNvPr id="111619" name="Picture 3" descr="C:\Dokumentumok\!Szily\2007.06.29\kepek\cisco_academy_8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429000"/>
            <a:ext cx="2558780" cy="197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Tipikus mai alkalmazások</a:t>
            </a:r>
            <a:endParaRPr lang="hu-HU" dirty="0"/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708525"/>
          </a:xfrm>
        </p:spPr>
        <p:txBody>
          <a:bodyPr/>
          <a:lstStyle/>
          <a:p>
            <a:r>
              <a:rPr lang="hu-HU" sz="2400" dirty="0" smtClean="0"/>
              <a:t>A levelezés, a dokumentumok elkészítése számítógéppel megy mindenhol az iskolában (Szövegszerkesztés, táblázatkezelés, prezentáció)</a:t>
            </a:r>
          </a:p>
          <a:p>
            <a:endParaRPr lang="hu-HU" sz="2400" dirty="0" smtClean="0"/>
          </a:p>
          <a:p>
            <a:r>
              <a:rPr lang="hu-HU" sz="2400" dirty="0" smtClean="0"/>
              <a:t>Kiadványszerkesztés (Újság, könyv, reklám)</a:t>
            </a:r>
          </a:p>
          <a:p>
            <a:endParaRPr lang="hu-HU" sz="2400" dirty="0" smtClean="0"/>
          </a:p>
        </p:txBody>
      </p:sp>
      <p:pic>
        <p:nvPicPr>
          <p:cNvPr id="48132" name="Kép 3" descr="new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543300"/>
            <a:ext cx="22002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kumentumok\!Szily\2007.06.29\kepek\exc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357313"/>
            <a:ext cx="2217738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Adatkezelés, adminisztráció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4708525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Ügyfélkapu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Adóhivatal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Társadalombiztosítás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Személyi okmányok (útlevél, személyi igazolvány, stb...)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Közoktatási nyilvántartás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Közoktatási azonosító, diplomák, diákigazolvány, stb...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Online adatbázisok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Elektronikus telefonkönyv tudakozó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MÁV menetrend (Elvira)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/>
              <a:t>Nyitvatartások</a:t>
            </a: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Nyilvános könyvtára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49156" name="Kép 3" descr="ugyfelkap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285875"/>
            <a:ext cx="3265487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 descr="C:\Dokumentumok\!Szily\2007.06.29\kepek\elvir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214813"/>
            <a:ext cx="32416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Számítógépes grafika</a:t>
            </a:r>
            <a:endParaRPr lang="hu-HU" dirty="0"/>
          </a:p>
        </p:txBody>
      </p:sp>
      <p:sp>
        <p:nvSpPr>
          <p:cNvPr id="50179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4708525"/>
          </a:xfrm>
        </p:spPr>
        <p:txBody>
          <a:bodyPr/>
          <a:lstStyle/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  <p:pic>
        <p:nvPicPr>
          <p:cNvPr id="9" name="Kép 8" descr="angelsf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78703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 descr="barevnymesic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71942"/>
            <a:ext cx="300467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 descr="vaishvanar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214818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3357563" y="3143250"/>
            <a:ext cx="2357437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Design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Képzőművészet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Számítógépes játék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Kép 12" descr="absztrak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214422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számolóeszközök fejlődése</a:t>
            </a:r>
            <a:endParaRPr lang="hu-HU" dirty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6829425" cy="5094287"/>
          </a:xfrm>
        </p:spPr>
        <p:txBody>
          <a:bodyPr/>
          <a:lstStyle/>
          <a:p>
            <a:r>
              <a:rPr lang="hu-HU" sz="2000" dirty="0" err="1" smtClean="0"/>
              <a:t>ie</a:t>
            </a:r>
            <a:r>
              <a:rPr lang="hu-HU" sz="2000" dirty="0" smtClean="0"/>
              <a:t>. 3000 - Abakusz (Babilónia) – csillagászati célok</a:t>
            </a:r>
          </a:p>
          <a:p>
            <a:endParaRPr lang="hu-HU" sz="2000" dirty="0" smtClean="0"/>
          </a:p>
          <a:p>
            <a:r>
              <a:rPr lang="hu-HU" sz="2000" dirty="0" smtClean="0"/>
              <a:t>1650 - Logarléc</a:t>
            </a:r>
          </a:p>
          <a:p>
            <a:endParaRPr lang="hu-HU" sz="2000" dirty="0" smtClean="0"/>
          </a:p>
          <a:p>
            <a:r>
              <a:rPr lang="hu-HU" sz="2000" dirty="0" smtClean="0"/>
              <a:t>1623 - Wilhelm </a:t>
            </a:r>
            <a:r>
              <a:rPr lang="hu-HU" sz="2000" dirty="0" err="1" smtClean="0"/>
              <a:t>Schickard</a:t>
            </a:r>
            <a:r>
              <a:rPr lang="hu-HU" sz="2000" dirty="0" smtClean="0"/>
              <a:t> számológépe </a:t>
            </a:r>
            <a:br>
              <a:rPr lang="hu-HU" sz="2000" dirty="0" smtClean="0"/>
            </a:br>
            <a:r>
              <a:rPr lang="hu-HU" sz="2000" dirty="0" smtClean="0"/>
              <a:t>a 4 alapművelet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1642 - Blaise Pascal számológépe – </a:t>
            </a:r>
            <a:r>
              <a:rPr lang="hu-HU" sz="2000" dirty="0" err="1" smtClean="0"/>
              <a:t>pascaline</a:t>
            </a:r>
            <a:r>
              <a:rPr lang="hu-HU" sz="2000" dirty="0" smtClean="0"/>
              <a:t> – adószedő volt</a:t>
            </a:r>
          </a:p>
          <a:p>
            <a:endParaRPr lang="hu-HU" sz="2000" dirty="0" smtClean="0"/>
          </a:p>
          <a:p>
            <a:r>
              <a:rPr lang="hu-HU" sz="2000" dirty="0" smtClean="0"/>
              <a:t>1672 - Gottfried Wilhelm </a:t>
            </a:r>
            <a:r>
              <a:rPr lang="hu-HU" sz="2000" dirty="0" err="1" smtClean="0"/>
              <a:t>Leibnitz</a:t>
            </a:r>
            <a:endParaRPr lang="hu-HU" sz="2000" dirty="0" smtClean="0"/>
          </a:p>
          <a:p>
            <a:endParaRPr lang="hu-HU" sz="2000" dirty="0" smtClean="0"/>
          </a:p>
        </p:txBody>
      </p:sp>
      <p:pic>
        <p:nvPicPr>
          <p:cNvPr id="8196" name="Kép 3" descr="abakusz_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1214438"/>
            <a:ext cx="104298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Kép 5" descr="logarlec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3116"/>
            <a:ext cx="15001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Kép 6" descr="schickard_gep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786058"/>
            <a:ext cx="10810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Kép 7" descr="pascalin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000504"/>
            <a:ext cx="1428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Kép 8" descr="leibnitz_gep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000636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Multimédia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00063" y="1285875"/>
            <a:ext cx="5286383" cy="4543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hu-HU" sz="2800" dirty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u-HU" sz="2800" dirty="0">
                <a:latin typeface="+mn-lt"/>
              </a:rPr>
              <a:t>Virtuális valóság</a:t>
            </a:r>
            <a:br>
              <a:rPr lang="hu-HU" sz="2800" dirty="0">
                <a:latin typeface="+mn-lt"/>
              </a:rPr>
            </a:br>
            <a:r>
              <a:rPr lang="hu-HU" sz="2800" dirty="0" smtClean="0">
                <a:latin typeface="+mn-lt"/>
              </a:rPr>
              <a:t>2</a:t>
            </a:r>
            <a:r>
              <a:rPr lang="hu-HU" sz="2400" dirty="0" smtClean="0">
                <a:latin typeface="+mn-lt"/>
              </a:rPr>
              <a:t>+1 D</a:t>
            </a:r>
            <a:endParaRPr lang="hu-HU" sz="2800" dirty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hu-HU" sz="2800" dirty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u-HU" sz="2800" dirty="0" smtClean="0">
                <a:latin typeface="+mn-lt"/>
              </a:rPr>
              <a:t>Hang</a:t>
            </a:r>
            <a:endParaRPr lang="hu-HU" sz="2800" dirty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hu-HU" sz="2800" dirty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u-HU" sz="2800" dirty="0">
                <a:latin typeface="+mn-lt"/>
              </a:rPr>
              <a:t>Film, multimédia </a:t>
            </a:r>
            <a:endParaRPr lang="hu-HU" sz="2800" dirty="0" smtClean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hu-HU" sz="2800" dirty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hu-HU" sz="2800" dirty="0">
              <a:latin typeface="+mn-lt"/>
            </a:endParaRPr>
          </a:p>
        </p:txBody>
      </p:sp>
      <p:pic>
        <p:nvPicPr>
          <p:cNvPr id="5" name="Kép 4" descr="shot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63" y="1428750"/>
            <a:ext cx="2730500" cy="19288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 descr="G:\Kepek_altalaban\anyag\ISLAN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3786188"/>
            <a:ext cx="2762250" cy="20716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1207" name="Szövegdoboz 7"/>
          <p:cNvSpPr txBox="1">
            <a:spLocks noChangeArrowheads="1"/>
          </p:cNvSpPr>
          <p:nvPr/>
        </p:nvSpPr>
        <p:spPr bwMode="auto">
          <a:xfrm>
            <a:off x="0" y="6357938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latin typeface="Book Antiqua" pitchFamily="18" charset="0"/>
              </a:rPr>
              <a:t>Ezen az dián szereplő animációk és képek az iskolánkban készült szakdolgozatokból származnak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3" cy="47085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Mobil telefon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Elektronikus levél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Messenger, IP telefon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SkyPE</a:t>
            </a:r>
            <a:r>
              <a:rPr lang="hu-HU" dirty="0" smtClean="0"/>
              <a:t>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Közösség építés WEB 2.0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iWIW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2228" name="Picture 2" descr="C:\Dokumentumok\!Szily\2007.06.29\kepek\me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2557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 descr="C:\Dokumentumok\!Szily\2007.06.29\kepek\sky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21047"/>
            <a:ext cx="2822565" cy="277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 descr="C:\Dokumentumok\!Szily\2007.06.29\kepek\iwi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625598"/>
            <a:ext cx="2855915" cy="20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Szoftverfejlesztés</a:t>
            </a:r>
            <a:endParaRPr lang="hu-HU" dirty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357188" y="857250"/>
            <a:ext cx="5000625" cy="5715000"/>
          </a:xfrm>
        </p:spPr>
        <p:txBody>
          <a:bodyPr/>
          <a:lstStyle/>
          <a:p>
            <a:r>
              <a:rPr lang="hu-HU" smtClean="0"/>
              <a:t>Szoftverek tervezése</a:t>
            </a:r>
            <a:br>
              <a:rPr lang="hu-HU" smtClean="0"/>
            </a:br>
            <a:r>
              <a:rPr lang="hu-HU" smtClean="0"/>
              <a:t>(Microsoft Visio 2003)</a:t>
            </a:r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r>
              <a:rPr lang="hu-HU" smtClean="0"/>
              <a:t>Adatbázisok</a:t>
            </a:r>
            <a:br>
              <a:rPr lang="hu-HU" smtClean="0"/>
            </a:br>
            <a:r>
              <a:rPr lang="hu-HU" smtClean="0"/>
              <a:t>tervezése, kezelése</a:t>
            </a:r>
            <a:br>
              <a:rPr lang="hu-HU" smtClean="0"/>
            </a:br>
            <a:r>
              <a:rPr lang="hu-HU" smtClean="0"/>
              <a:t>(EMS MySQL Manager)</a:t>
            </a:r>
          </a:p>
          <a:p>
            <a:pPr algn="ctr">
              <a:buFont typeface="Wingdings 2" pitchFamily="18" charset="2"/>
              <a:buChar char="¨"/>
            </a:pPr>
            <a:endParaRPr lang="hu-HU" smtClean="0"/>
          </a:p>
          <a:p>
            <a:pPr algn="ctr">
              <a:buFont typeface="Wingdings 2" pitchFamily="18" charset="2"/>
              <a:buChar char="¨"/>
            </a:pPr>
            <a:endParaRPr lang="hu-HU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200" y="857250"/>
            <a:ext cx="31940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Kép 6" descr="rdbm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571875"/>
            <a:ext cx="326231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214313" y="785813"/>
            <a:ext cx="3714750" cy="2000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itchFamily="18" charset="2"/>
              <a:buChar char="¨"/>
              <a:defRPr/>
            </a:pPr>
            <a:endParaRPr lang="hu-H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Ipari jellegű felhasználások</a:t>
            </a:r>
            <a:endParaRPr lang="hu-HU" dirty="0"/>
          </a:p>
        </p:txBody>
      </p:sp>
      <p:sp>
        <p:nvSpPr>
          <p:cNvPr id="5427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63" cy="4708525"/>
          </a:xfrm>
        </p:spPr>
        <p:txBody>
          <a:bodyPr/>
          <a:lstStyle/>
          <a:p>
            <a:r>
              <a:rPr lang="hu-HU" smtClean="0"/>
              <a:t>Számítógéppel segített tervezés (CAD)</a:t>
            </a:r>
          </a:p>
          <a:p>
            <a:endParaRPr lang="hu-HU" smtClean="0"/>
          </a:p>
          <a:p>
            <a:r>
              <a:rPr lang="hu-HU" smtClean="0"/>
              <a:t>Számítógéppel segített gyártás (CAM)</a:t>
            </a:r>
          </a:p>
          <a:p>
            <a:pPr lvl="1"/>
            <a:r>
              <a:rPr lang="hu-HU" smtClean="0"/>
              <a:t>Forgácsológépek vezérlése (CNC esztergák, marók)</a:t>
            </a:r>
          </a:p>
          <a:p>
            <a:pPr lvl="1"/>
            <a:r>
              <a:rPr lang="hu-HU" smtClean="0"/>
              <a:t>Daruk elektronikus vezérlése</a:t>
            </a:r>
          </a:p>
          <a:p>
            <a:pPr lvl="1"/>
            <a:endParaRPr lang="hu-HU" smtClean="0"/>
          </a:p>
          <a:p>
            <a:r>
              <a:rPr lang="hu-HU" smtClean="0"/>
              <a:t>Folyamatok vezérlése</a:t>
            </a:r>
          </a:p>
          <a:p>
            <a:pPr lvl="1"/>
            <a:endParaRPr lang="hu-HU" smtClean="0"/>
          </a:p>
          <a:p>
            <a:pPr lvl="1"/>
            <a:endParaRPr lang="hu-HU" smtClean="0"/>
          </a:p>
        </p:txBody>
      </p:sp>
      <p:pic>
        <p:nvPicPr>
          <p:cNvPr id="54276" name="Kép 3" descr="SolidEdge_NXMachin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285875"/>
            <a:ext cx="21494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Kép 6" descr="cn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3143250"/>
            <a:ext cx="21812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iparirob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5" y="4870450"/>
            <a:ext cx="2160588" cy="175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5829312" cy="10112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/>
              <a:t>Járművek, közlekedés – Fedélzeti számítógépek</a:t>
            </a:r>
            <a:endParaRPr lang="hu-HU" sz="3200" dirty="0"/>
          </a:p>
        </p:txBody>
      </p:sp>
      <p:sp>
        <p:nvSpPr>
          <p:cNvPr id="55299" name="Tartalom helye 2"/>
          <p:cNvSpPr>
            <a:spLocks noGrp="1"/>
          </p:cNvSpPr>
          <p:nvPr>
            <p:ph idx="1"/>
          </p:nvPr>
        </p:nvSpPr>
        <p:spPr>
          <a:xfrm>
            <a:off x="214282" y="1500174"/>
            <a:ext cx="5472113" cy="4708525"/>
          </a:xfrm>
        </p:spPr>
        <p:txBody>
          <a:bodyPr/>
          <a:lstStyle/>
          <a:p>
            <a:pPr lvl="1"/>
            <a:r>
              <a:rPr lang="hu-HU" dirty="0" smtClean="0"/>
              <a:t>Járművek fedélzeti számítógépei (célszámítógépek)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Hibrid hajtású autók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Repülők</a:t>
            </a:r>
          </a:p>
          <a:p>
            <a:endParaRPr lang="hu-HU" dirty="0" smtClean="0"/>
          </a:p>
        </p:txBody>
      </p:sp>
      <p:pic>
        <p:nvPicPr>
          <p:cNvPr id="4" name="Kép 3" descr="greencar_f32_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3929063"/>
            <a:ext cx="2900363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427airbus550x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4714875"/>
            <a:ext cx="2882900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302" name="Kép 6" descr="Bordcompu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34013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Toms Displ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571612"/>
            <a:ext cx="2715644" cy="191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Orvosi felhasználás</a:t>
            </a:r>
            <a:endParaRPr lang="hu-HU" dirty="0"/>
          </a:p>
        </p:txBody>
      </p:sp>
      <p:sp>
        <p:nvSpPr>
          <p:cNvPr id="56323" name="Tartalom helye 2"/>
          <p:cNvSpPr>
            <a:spLocks noGrp="1"/>
          </p:cNvSpPr>
          <p:nvPr>
            <p:ph idx="1"/>
          </p:nvPr>
        </p:nvSpPr>
        <p:spPr>
          <a:xfrm>
            <a:off x="0" y="1285875"/>
            <a:ext cx="4257675" cy="4708525"/>
          </a:xfrm>
        </p:spPr>
        <p:txBody>
          <a:bodyPr/>
          <a:lstStyle/>
          <a:p>
            <a:r>
              <a:rPr lang="hu-HU" smtClean="0"/>
              <a:t>Orvosi felhasználások</a:t>
            </a:r>
          </a:p>
          <a:p>
            <a:endParaRPr lang="hu-HU" smtClean="0"/>
          </a:p>
        </p:txBody>
      </p:sp>
      <p:pic>
        <p:nvPicPr>
          <p:cNvPr id="56324" name="Kép 3" descr="medicin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1285875"/>
            <a:ext cx="2492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 descr="C:\Dokumentumok\!Szily\2007.06.29\kepek\doc_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71688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" descr="C:\Dokumentumok\!Szily\2007.06.29\kepek\camp_hiwi_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00500"/>
            <a:ext cx="26003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3429000" y="2714625"/>
            <a:ext cx="257175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Diagnosztika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Labor, Mérések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Adminisztráció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Mezőgazdasági, térképészeti, helymeghatározás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3786188" cy="4708525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GPS helymeghatározó rendszer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2m pontos helymeghatározás civil felhasználóknak,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2 cm pontos katonai célokra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 műholdakról készült fényképekkel geológiai, mezőgazdasági és egyéb térképészeti méréseket végeznek és értékelnek ki.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57348" name="Kép 3" descr="pharos-gps-135-140_2006100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9413" y="1500188"/>
            <a:ext cx="21002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Kép 4" descr="sul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071938"/>
            <a:ext cx="4889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Katonai felhasználás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63" cy="4708525"/>
          </a:xfrm>
        </p:spPr>
        <p:txBody>
          <a:bodyPr>
            <a:normAutofit fontScale="92500" lnSpcReduction="10000"/>
          </a:bodyPr>
          <a:lstStyle/>
          <a:p>
            <a:pPr marL="548640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u-HU" dirty="0" smtClean="0"/>
              <a:t>Az amerikai hadseregben 1 m pontossággal tudják célba juttatni a számítógép vezérlésű cirkáló rakétákat</a:t>
            </a:r>
          </a:p>
          <a:p>
            <a:pPr marL="548640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hu-HU" dirty="0" smtClean="0"/>
          </a:p>
          <a:p>
            <a:pPr marL="548640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u-HU" dirty="0" smtClean="0"/>
              <a:t>A mai katonai repülőgépek irányítása számítógépek nélkül lehetetlen vállalkozás</a:t>
            </a:r>
          </a:p>
          <a:p>
            <a:pPr marL="548640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hu-HU" dirty="0" smtClean="0"/>
          </a:p>
          <a:p>
            <a:pPr marL="548640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u-HU" dirty="0" smtClean="0"/>
              <a:t>A légierő, a gyalogság , páncélosok és a tüzérség közös informatikai rendszert használ. A titkosított kapcsolatokon keresztül azonnal elérnek minden szükséges információt</a:t>
            </a:r>
          </a:p>
          <a:p>
            <a:pPr marL="548640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58372" name="Kép 3" descr="lopako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2571750"/>
            <a:ext cx="211296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Kép 4" descr="tomahawk_01_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571625"/>
            <a:ext cx="2143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Kép 5" descr="M-60 with mine clear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857750"/>
            <a:ext cx="21431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Mesterséges intelligencia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50" cy="47085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Nyelvelemzés és –értelmezés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ARTSBOT – Olyan robotok, amelyek művészeti (?) alkotásokat hoznak létre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Információtárolás és visszakeresés intelligens módon (</a:t>
            </a:r>
            <a:r>
              <a:rPr lang="hu-HU" dirty="0" err="1" smtClean="0"/>
              <a:t>Jasper</a:t>
            </a:r>
            <a:r>
              <a:rPr lang="hu-HU" dirty="0" smtClean="0"/>
              <a:t>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Személyek azonosítása</a:t>
            </a:r>
            <a:br>
              <a:rPr lang="hu-HU" dirty="0" smtClean="0"/>
            </a:br>
            <a:r>
              <a:rPr lang="hu-HU" dirty="0" smtClean="0"/>
              <a:t>(fénykép, hang alapján)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/>
          </a:p>
        </p:txBody>
      </p:sp>
      <p:pic>
        <p:nvPicPr>
          <p:cNvPr id="59396" name="Kép 3" descr="artsbot_we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888" y="1285875"/>
            <a:ext cx="26050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Kép 6" descr="voic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462588"/>
            <a:ext cx="25479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Interneten közzétett információ évente megduplázódik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271462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 keresőrendszerek csak a „látható net”</a:t>
            </a:r>
            <a:r>
              <a:rPr lang="hu-HU" dirty="0" err="1" smtClean="0"/>
              <a:t>-en</a:t>
            </a:r>
            <a:r>
              <a:rPr lang="hu-HU" dirty="0" smtClean="0"/>
              <a:t> tudnak hatékonyan szolgáltatni (statikus oldalak)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Az úgynevezett „láthatatlan net” sokkal több információt tartalmaz, mint a látható (film, video, hang, speciális formátumok)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5750" y="4929188"/>
            <a:ext cx="85010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 információ kereshetősége, </a:t>
            </a:r>
            <a:r>
              <a:rPr lang="hu-H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rendszerezésének megoldása </a:t>
            </a:r>
            <a:r>
              <a:rPr lang="hu-H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komoly és sürgető feladat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automatizálás és vezérlés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043626" cy="47085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Kempelen Farkas </a:t>
            </a:r>
          </a:p>
          <a:p>
            <a:pPr marL="869315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1769 - sakk automata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Charles </a:t>
            </a:r>
            <a:r>
              <a:rPr lang="hu-HU" dirty="0" err="1" smtClean="0"/>
              <a:t>Babbage</a:t>
            </a:r>
            <a:endParaRPr lang="hu-HU" dirty="0" smtClean="0"/>
          </a:p>
          <a:p>
            <a:pPr marL="869315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1820 – differenciagép, matematikai táblázatok számolására és </a:t>
            </a:r>
          </a:p>
          <a:p>
            <a:pPr marL="869315" lvl="1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1833 – Charles </a:t>
            </a:r>
            <a:r>
              <a:rPr lang="hu-HU" dirty="0" err="1" smtClean="0"/>
              <a:t>Babbage</a:t>
            </a:r>
            <a:r>
              <a:rPr lang="hu-HU" dirty="0" smtClean="0"/>
              <a:t> - Analitikus gép – </a:t>
            </a:r>
            <a:r>
              <a:rPr lang="hu-HU" dirty="0" err="1" smtClean="0"/>
              <a:t>lyukkártyavezérlésű</a:t>
            </a:r>
            <a:r>
              <a:rPr lang="hu-HU" dirty="0" smtClean="0"/>
              <a:t>, programozható berendezés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9220" name="Kép 4" descr="differencia_gep_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786063"/>
            <a:ext cx="1857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Kép 5" descr="sakkautoma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3" y="800727"/>
            <a:ext cx="1897046" cy="182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Rádióhullámok özönében élünk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28750"/>
            <a:ext cx="4286250" cy="357187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WLAN – </a:t>
            </a:r>
            <a:r>
              <a:rPr lang="hu-HU" dirty="0" err="1" smtClean="0"/>
              <a:t>Wifi</a:t>
            </a:r>
            <a:r>
              <a:rPr lang="hu-HU" dirty="0" smtClean="0"/>
              <a:t> – Nyilvános vagy otthoni drótnélküli hálózatok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err="1" smtClean="0"/>
              <a:t>Bluetooth</a:t>
            </a:r>
            <a:r>
              <a:rPr lang="hu-HU" dirty="0" smtClean="0"/>
              <a:t> – </a:t>
            </a:r>
            <a:br>
              <a:rPr lang="hu-HU" dirty="0" smtClean="0"/>
            </a:br>
            <a:r>
              <a:rPr lang="hu-HU" dirty="0" smtClean="0"/>
              <a:t>Mobil telefon – Notebook kapcsolat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GPS – helymeghatározás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Mobil telefon – a fülünkhöz tartjuk telefonálás közben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62468" name="Kép 3" descr="hotspot_m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4613" y="1428750"/>
            <a:ext cx="50276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285720" y="5286374"/>
            <a:ext cx="8643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Milyen hatással van az </a:t>
            </a:r>
            <a:r>
              <a:rPr lang="hu-H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egészségünkre, hogy a rádióhullámok özönben élünk?</a:t>
            </a:r>
            <a:endParaRPr lang="hu-H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/>
              <a:t>Személyes adatok védelme a kommunikáció közben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42984"/>
            <a:ext cx="6115064" cy="5286412"/>
          </a:xfrm>
          <a:noFill/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dirty="0" smtClean="0"/>
              <a:t> – Adatgyűjtés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 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dirty="0" smtClean="0"/>
              <a:t>  minden levelet egy adatbázisban tárol, kereshetővé tesz és statisztikailag értékel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Biztonsági kamerák az utcákon, tereken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képek, filmek tárolása és feldolgozása nem probléma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MSN – </a:t>
            </a:r>
            <a:r>
              <a:rPr lang="hu-HU" dirty="0" err="1" smtClean="0"/>
              <a:t>Skype</a:t>
            </a:r>
            <a:r>
              <a:rPr lang="hu-HU" dirty="0" smtClean="0"/>
              <a:t> – nyílt adatátvitel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Részlet az MSN adatvédelmi nyilatkozatából: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hu-HU" b="1" dirty="0" smtClean="0"/>
              <a:t>	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adatok felhasználása	</a:t>
            </a:r>
            <a:r>
              <a:rPr lang="hu-H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További részletek</a:t>
            </a:r>
            <a:endParaRPr lang="hu-H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Az összegyűjtött információt az Ön által kért szolgáltatások nyújtására használjuk. A szolgáltatások részét képezheti a személyre szabott tartalom és hirdetések megjelenítése is.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...</a:t>
            </a:r>
          </a:p>
          <a:p>
            <a:pPr marL="1133856" lvl="2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hu-HU" dirty="0" smtClean="0"/>
              <a:t>Ügyfeleink listáját nem értékesítjük, nem kölcsönözzük és nem adjuk bérbe harmadik feleknek.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Annak érdekében azonban, hogy segítsenek szolgáltatásaink nyújtásában, esetenként átadunk bizonyos adatokat más vállalatoknak</a:t>
            </a:r>
            <a:r>
              <a:rPr lang="hu-HU" dirty="0" smtClean="0"/>
              <a:t>, akik a mi megbízásunkból végeznek valamilyen feladatot.”</a:t>
            </a:r>
          </a:p>
        </p:txBody>
      </p:sp>
      <p:pic>
        <p:nvPicPr>
          <p:cNvPr id="63494" name="Kép 3" descr="gmai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857375"/>
            <a:ext cx="1362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2" descr="C:\Dokumentumok\!Szily\2007.06.29\kepek\MS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3857625"/>
            <a:ext cx="29178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Kép 6" descr="dugohuz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285875"/>
            <a:ext cx="28654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1785938" y="6143625"/>
            <a:ext cx="5072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nagy testvér figyel?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Maps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88" y="5572125"/>
            <a:ext cx="8543925" cy="642938"/>
          </a:xfrm>
        </p:spPr>
        <p:txBody>
          <a:bodyPr>
            <a:normAutofit fontScale="775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/>
              <a:t>A 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dirty="0" smtClean="0"/>
              <a:t> </a:t>
            </a:r>
            <a:r>
              <a:rPr lang="hu-HU" dirty="0" err="1" smtClean="0"/>
              <a:t>Maps</a:t>
            </a:r>
            <a:r>
              <a:rPr lang="hu-HU" dirty="0" smtClean="0"/>
              <a:t> új szolgáltatása az embereket és az autók rendszámait felismerhetővé teszi az utcán! 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4516" name="Kép 3" descr="googlemap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8115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Szövegdoboz 4"/>
          <p:cNvSpPr txBox="1">
            <a:spLocks noChangeArrowheads="1"/>
          </p:cNvSpPr>
          <p:nvPr/>
        </p:nvSpPr>
        <p:spPr bwMode="auto">
          <a:xfrm>
            <a:off x="1928813" y="6215063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>
                <a:solidFill>
                  <a:srgbClr val="FF0000"/>
                </a:solidFill>
                <a:latin typeface="Book Antiqua" pitchFamily="18" charset="0"/>
              </a:rPr>
              <a:t>Megengedhető ez jogilag?</a:t>
            </a:r>
            <a:endParaRPr lang="hu-HU" sz="28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397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mobiltelefonok kamerái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143625"/>
            <a:ext cx="9144000" cy="714375"/>
          </a:xfrm>
        </p:spPr>
        <p:txBody>
          <a:bodyPr>
            <a:normAutofit fontScale="850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mobiltelefonok kameráival rögzített filmek az Interneten villámgyorsan megjelenhetnek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40" name="Kép 4" descr="videomegosz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800100"/>
            <a:ext cx="7591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7254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További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38" cy="4708525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informatikai rendszerek egyre bonyolultabbá válnak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informatikai iparág és felhasználás egyre nagyobb környezetszennyezést okoz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Jelenleg a Földön 1 milliárd számítógép működik!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 </a:t>
            </a:r>
            <a:r>
              <a:rPr lang="hu-HU" dirty="0" err="1" smtClean="0"/>
              <a:t>Google</a:t>
            </a:r>
            <a:r>
              <a:rPr lang="hu-HU" dirty="0" smtClean="0"/>
              <a:t> számítógépei egy 30000 fős város energiaellátását igénylik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emberiség a technika térhódítása miatt egyre sebezhetőbbé válik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4" name="Kép 3" descr="errom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515" y="2857496"/>
            <a:ext cx="299435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 descr="SMJ-U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500042"/>
            <a:ext cx="2972803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baby_onese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5214950"/>
            <a:ext cx="2452687" cy="128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12858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Új törekvések: </a:t>
            </a:r>
            <a:r>
              <a:rPr lang="hu-HU" sz="2800" dirty="0" err="1" smtClean="0"/>
              <a:t>Oxygen</a:t>
            </a:r>
            <a:r>
              <a:rPr lang="hu-HU" sz="2800" dirty="0" smtClean="0"/>
              <a:t> </a:t>
            </a:r>
            <a:r>
              <a:rPr lang="hu-HU" sz="2800" dirty="0" smtClean="0"/>
              <a:t>project – </a:t>
            </a:r>
            <a:r>
              <a:rPr lang="hu-HU" sz="2800" dirty="0" smtClean="0"/>
              <a:t> </a:t>
            </a:r>
            <a:r>
              <a:rPr lang="hu-HU" sz="2800" dirty="0" smtClean="0"/>
              <a:t>Emberközpontú informatika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5" y="3786188"/>
            <a:ext cx="5143500" cy="2928937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Létező megoldások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Online fordító rendszer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Intelligens háztartási gépek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Arc és beszédfelismerés – berendezések hangvezérlése.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Információ keresés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Tervezési segédletek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Szoftvertechnológiák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Alkalmazkodó szoftverek </a:t>
            </a:r>
            <a:br>
              <a:rPr lang="hu-HU" dirty="0" smtClean="0"/>
            </a:br>
            <a:r>
              <a:rPr lang="hu-HU" dirty="0" smtClean="0"/>
              <a:t>(felhasználóhoz, környezethez, feladathoz)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Intelligens hálózat </a:t>
            </a:r>
            <a:br>
              <a:rPr lang="hu-HU" dirty="0" smtClean="0"/>
            </a:br>
            <a:r>
              <a:rPr lang="hu-HU" dirty="0" smtClean="0"/>
              <a:t>(Önkonfiguráló, automatikusan működő)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Hibatűrő szoftverek </a:t>
            </a:r>
            <a:br>
              <a:rPr lang="hu-HU" dirty="0" smtClean="0"/>
            </a:br>
            <a:r>
              <a:rPr lang="hu-HU" dirty="0" smtClean="0"/>
              <a:t>(a hibákat intelligensen kezelik)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67588" name="Kép 5" descr="Sketch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000500"/>
            <a:ext cx="29876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Kép 6" descr="Face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357313"/>
            <a:ext cx="13636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Szövegdoboz 7"/>
          <p:cNvSpPr txBox="1">
            <a:spLocks noChangeArrowheads="1"/>
          </p:cNvSpPr>
          <p:nvPr/>
        </p:nvSpPr>
        <p:spPr bwMode="auto">
          <a:xfrm>
            <a:off x="2428875" y="30003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>
                <a:latin typeface="Book Antiqua" pitchFamily="18" charset="0"/>
              </a:rPr>
              <a:t>Hang és/vagy kép alapján azonosítja a felhasználót</a:t>
            </a:r>
          </a:p>
          <a:p>
            <a:pPr algn="ctr"/>
            <a:r>
              <a:rPr lang="hu-HU" sz="1200">
                <a:latin typeface="Book Antiqua" pitchFamily="18" charset="0"/>
              </a:rPr>
              <a:t>(Handy-21 prototípus)</a:t>
            </a:r>
          </a:p>
        </p:txBody>
      </p:sp>
      <p:sp>
        <p:nvSpPr>
          <p:cNvPr id="67591" name="Szövegdoboz 8"/>
          <p:cNvSpPr txBox="1">
            <a:spLocks noChangeArrowheads="1"/>
          </p:cNvSpPr>
          <p:nvPr/>
        </p:nvSpPr>
        <p:spPr bwMode="auto">
          <a:xfrm>
            <a:off x="5643563" y="6072188"/>
            <a:ext cx="300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>
                <a:latin typeface="Book Antiqua" pitchFamily="18" charset="0"/>
              </a:rPr>
              <a:t>A kézi vázlat alapján kitalálja a rendszer, hogy mit akar rajzolni</a:t>
            </a:r>
          </a:p>
        </p:txBody>
      </p:sp>
      <p:sp>
        <p:nvSpPr>
          <p:cNvPr id="67592" name="Szövegdoboz 9"/>
          <p:cNvSpPr txBox="1">
            <a:spLocks noChangeArrowheads="1"/>
          </p:cNvSpPr>
          <p:nvPr/>
        </p:nvSpPr>
        <p:spPr bwMode="auto">
          <a:xfrm>
            <a:off x="142875" y="29289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>
                <a:latin typeface="Book Antiqua" pitchFamily="18" charset="0"/>
              </a:rPr>
              <a:t>Helyiségen belüli helymeghatározás ultrahang vagy rádióhullámok segítségével</a:t>
            </a:r>
          </a:p>
        </p:txBody>
      </p:sp>
      <p:pic>
        <p:nvPicPr>
          <p:cNvPr id="67593" name="Kép 11" descr="CricketNa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357313"/>
            <a:ext cx="15176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4" name="Szövegdoboz 12"/>
          <p:cNvSpPr txBox="1">
            <a:spLocks noChangeArrowheads="1"/>
          </p:cNvSpPr>
          <p:nvPr/>
        </p:nvSpPr>
        <p:spPr bwMode="auto">
          <a:xfrm>
            <a:off x="4429125" y="2928938"/>
            <a:ext cx="4500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>
                <a:latin typeface="Book Antiqua" pitchFamily="18" charset="0"/>
              </a:rPr>
              <a:t>A kommunikáció – a számítógép utasítása és a válasz – beszéden keresztül zajlik egy intelligens beszédfelismerő és szintetizáló rendszeren keresztül. Ugyanez a rendszer működhet egy online fordító rendszerben is</a:t>
            </a:r>
          </a:p>
        </p:txBody>
      </p:sp>
      <p:pic>
        <p:nvPicPr>
          <p:cNvPr id="67595" name="Kép 14" descr="Speec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357313"/>
            <a:ext cx="41433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közeljövő informatikája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Összeolvad a Számítógép + Távközlés + Szórakoztató elektronika 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 számítógépeket egyre könnyebb lesz használni </a:t>
            </a:r>
            <a:br>
              <a:rPr lang="hu-HU" dirty="0" smtClean="0"/>
            </a:b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Egyre több automatizálási feladatot átvállalnak tőlünk a számítógépek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Az információt bármikor, bárhol el tudjuk érni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A munkavégzés áttevődhet az otthonokba</a:t>
            </a:r>
            <a:br>
              <a:rPr lang="hu-HU" dirty="0" smtClean="0"/>
            </a:b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70659" name="Picture 2" descr="G:\Kepek\_FZ_csalad\Fabian 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1571625"/>
            <a:ext cx="1460500" cy="2387600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214563" y="4500563"/>
            <a:ext cx="4643437" cy="1000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hu-HU" sz="2800" dirty="0">
                <a:latin typeface="+mn-lt"/>
              </a:rPr>
              <a:t>Fábián Zoltán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hu-HU" sz="2800" dirty="0">
                <a:latin typeface="+mn-lt"/>
              </a:rPr>
              <a:t>2007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hu-H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Adatfeldolgozás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63" y="1428750"/>
            <a:ext cx="6186487" cy="4757738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1810 - </a:t>
            </a:r>
            <a:r>
              <a:rPr lang="hu-HU" dirty="0" err="1" smtClean="0"/>
              <a:t>Jacquard</a:t>
            </a:r>
            <a:r>
              <a:rPr lang="hu-HU" dirty="0" smtClean="0"/>
              <a:t> szövőgépe – lyukkártya vezérlésű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1890 – Hermann </a:t>
            </a:r>
            <a:r>
              <a:rPr lang="hu-HU" dirty="0" err="1" smtClean="0"/>
              <a:t>Hollerith</a:t>
            </a:r>
            <a:r>
              <a:rPr lang="hu-HU" dirty="0" smtClean="0"/>
              <a:t> – </a:t>
            </a:r>
            <a:br>
              <a:rPr lang="hu-HU" dirty="0" smtClean="0"/>
            </a:br>
            <a:r>
              <a:rPr lang="hu-HU" dirty="0" smtClean="0"/>
              <a:t>az Amerikai Egyesült Államok népszámlálása során 55 millió ember adatait lyukkártyás, elektromos meghajtású statisztikai berendezéssekkel készítették el </a:t>
            </a:r>
            <a:br>
              <a:rPr lang="hu-HU" dirty="0" smtClean="0"/>
            </a:br>
            <a:r>
              <a:rPr lang="hu-HU" dirty="0" smtClean="0"/>
              <a:t> 4 hét alatt elkészültek az összesítéssel! Előtte 7 évig tartott ugyanez 300 embernek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/>
          </a:p>
        </p:txBody>
      </p:sp>
      <p:pic>
        <p:nvPicPr>
          <p:cNvPr id="10244" name="Kép 3" descr="jacquard_szovogep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20716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Kép 4" descr="hollerit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143375"/>
            <a:ext cx="207168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elektromosság használata</a:t>
            </a:r>
            <a:endParaRPr lang="hu-HU" dirty="0"/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457201" y="1600200"/>
            <a:ext cx="4829180" cy="4708525"/>
          </a:xfrm>
        </p:spPr>
        <p:txBody>
          <a:bodyPr/>
          <a:lstStyle/>
          <a:p>
            <a:r>
              <a:rPr lang="hu-HU" sz="2000" dirty="0" err="1" smtClean="0"/>
              <a:t>Tabulating</a:t>
            </a:r>
            <a:r>
              <a:rPr lang="hu-HU" sz="2000" dirty="0" smtClean="0"/>
              <a:t> </a:t>
            </a:r>
            <a:r>
              <a:rPr lang="hu-HU" sz="2000" dirty="0" err="1" smtClean="0"/>
              <a:t>Machine</a:t>
            </a:r>
            <a:r>
              <a:rPr lang="hu-HU" sz="2000" dirty="0" smtClean="0"/>
              <a:t> </a:t>
            </a:r>
            <a:r>
              <a:rPr lang="hu-HU" sz="2000" dirty="0" err="1" smtClean="0"/>
              <a:t>Company</a:t>
            </a:r>
            <a:r>
              <a:rPr lang="hu-HU" sz="2000" dirty="0" smtClean="0"/>
              <a:t> (</a:t>
            </a:r>
            <a:r>
              <a:rPr lang="hu-HU" sz="2000" dirty="0" err="1" smtClean="0"/>
              <a:t>Hollerith</a:t>
            </a:r>
            <a:r>
              <a:rPr lang="hu-HU" sz="2000" dirty="0" smtClean="0"/>
              <a:t> cége) =&gt; </a:t>
            </a:r>
            <a:br>
              <a:rPr lang="hu-HU" sz="2000" dirty="0" smtClean="0"/>
            </a:br>
            <a:r>
              <a:rPr lang="hu-HU" sz="2000" dirty="0" smtClean="0"/>
              <a:t>International </a:t>
            </a:r>
            <a:r>
              <a:rPr lang="hu-HU" sz="2000" dirty="0" err="1" smtClean="0"/>
              <a:t>Bussiness</a:t>
            </a:r>
            <a:r>
              <a:rPr lang="hu-HU" sz="2000" dirty="0" smtClean="0"/>
              <a:t> </a:t>
            </a:r>
            <a:r>
              <a:rPr lang="hu-HU" sz="2000" dirty="0" err="1" smtClean="0"/>
              <a:t>Machine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1939-1944 Howard </a:t>
            </a:r>
            <a:r>
              <a:rPr lang="hu-HU" sz="2000" dirty="0" err="1" smtClean="0"/>
              <a:t>Aiken</a:t>
            </a:r>
            <a:r>
              <a:rPr lang="hu-HU" sz="2000" dirty="0" smtClean="0"/>
              <a:t> Mark I. </a:t>
            </a:r>
            <a:r>
              <a:rPr lang="hu-HU" sz="2000" dirty="0" err="1" smtClean="0"/>
              <a:t>Automatic</a:t>
            </a:r>
            <a:r>
              <a:rPr lang="hu-HU" sz="2000" dirty="0" smtClean="0"/>
              <a:t> </a:t>
            </a:r>
            <a:r>
              <a:rPr lang="hu-HU" sz="2000" dirty="0" err="1" smtClean="0"/>
              <a:t>Squence</a:t>
            </a:r>
            <a:r>
              <a:rPr lang="hu-HU" sz="2000" dirty="0" smtClean="0"/>
              <a:t> </a:t>
            </a:r>
            <a:r>
              <a:rPr lang="hu-HU" sz="2000" dirty="0" err="1" smtClean="0"/>
              <a:t>Controlled</a:t>
            </a:r>
            <a:r>
              <a:rPr lang="hu-HU" sz="2000" dirty="0" smtClean="0"/>
              <a:t> </a:t>
            </a:r>
            <a:r>
              <a:rPr lang="hu-HU" sz="2000" dirty="0" err="1" smtClean="0"/>
              <a:t>Calculator</a:t>
            </a:r>
            <a:r>
              <a:rPr lang="hu-HU" sz="2000" dirty="0" smtClean="0"/>
              <a:t> (fixpontos számok, 760000 relé) egy időben 72 db 23 jegyű számot tudott kezelni</a:t>
            </a:r>
          </a:p>
        </p:txBody>
      </p:sp>
      <p:pic>
        <p:nvPicPr>
          <p:cNvPr id="11268" name="Kép 3" descr="ibm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461" y="1336995"/>
            <a:ext cx="2745382" cy="14490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70" name="Kép 6" descr="mar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2721"/>
            <a:ext cx="2867015" cy="199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Magyar 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25" cy="470852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Nemes Tihamér – logikai gépek sora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1950  elektromechanikus számológép </a:t>
            </a:r>
            <a:br>
              <a:rPr lang="hu-HU" dirty="0" smtClean="0"/>
            </a:br>
            <a:r>
              <a:rPr lang="hu-HU" dirty="0" smtClean="0"/>
              <a:t>– Kozma László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Kalmár László</a:t>
            </a:r>
            <a:br>
              <a:rPr lang="hu-HU" dirty="0" smtClean="0"/>
            </a:br>
            <a:r>
              <a:rPr lang="hu-HU" dirty="0" smtClean="0"/>
              <a:t>Az első magyar kibernetikus gép Katica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hu-H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u-HU" dirty="0" smtClean="0"/>
              <a:t>1957-1959 MTA Kibernetikai Kutatócsoport</a:t>
            </a:r>
            <a:br>
              <a:rPr lang="hu-HU" dirty="0" smtClean="0"/>
            </a:br>
            <a:r>
              <a:rPr lang="hu-HU" dirty="0" smtClean="0"/>
              <a:t>M-3-as számítógép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1000 elektroncső,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ferritgyűrűs memória (2,4 kbyte)</a:t>
            </a:r>
            <a:endParaRPr lang="hu-HU" dirty="0"/>
          </a:p>
        </p:txBody>
      </p:sp>
      <p:pic>
        <p:nvPicPr>
          <p:cNvPr id="12292" name="Kép 3" descr="mesz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214554"/>
            <a:ext cx="2377315" cy="16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Kép 4" descr="m3b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5772" y="4357694"/>
            <a:ext cx="2381249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Kép 5" descr="20050406m3memor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2" y="4357695"/>
            <a:ext cx="886014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nemes_logikai_gep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28604"/>
            <a:ext cx="1556484" cy="158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4253</TotalTime>
  <Words>1894</Words>
  <Application>Microsoft Office PowerPoint</Application>
  <PresentationFormat>Diavetítés a képernyőre (4:3 oldalarány)</PresentationFormat>
  <Paragraphs>673</Paragraphs>
  <Slides>67</Slides>
  <Notes>2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68" baseType="lpstr">
      <vt:lpstr>Hegycsúcs</vt:lpstr>
      <vt:lpstr>Az informÁCIÓtechnológia vívmányai avagy  Hová jutottunk?</vt:lpstr>
      <vt:lpstr>Az átlagemberek ilyennek látják az informatikusokat munka közben</vt:lpstr>
      <vt:lpstr>Az informatikusok ilyennek szeretnék látni magukat</vt:lpstr>
      <vt:lpstr>Az informatika fejlődése hasonlít egy fához</vt:lpstr>
      <vt:lpstr>A számolóeszközök fejlődése</vt:lpstr>
      <vt:lpstr>Az automatizálás és vezérlés fejlődése</vt:lpstr>
      <vt:lpstr>Adatfeldolgozás</vt:lpstr>
      <vt:lpstr>Az elektromosság használata</vt:lpstr>
      <vt:lpstr>Magyar eredmények</vt:lpstr>
      <vt:lpstr>1944 – Colossus – az első elektronikus szövegfeldolgozó számítógép</vt:lpstr>
      <vt:lpstr>ENIAC - 1</vt:lpstr>
      <vt:lpstr>Első generációs számítógépek</vt:lpstr>
      <vt:lpstr>1951 – UNIVAC – a világ első sorozatban gyártott számítógépe</vt:lpstr>
      <vt:lpstr>Whirlwind 1947-1951</vt:lpstr>
      <vt:lpstr>Második generációs számítógépek 1959-1965 </vt:lpstr>
      <vt:lpstr>A számítógép üzlet</vt:lpstr>
      <vt:lpstr>Felhasználási területek</vt:lpstr>
      <vt:lpstr>1965 – 1971 Harmadik generáció</vt:lpstr>
      <vt:lpstr>A számítógépek jellemzői</vt:lpstr>
      <vt:lpstr>1971 – napjainkig  Negyedik generáció</vt:lpstr>
      <vt:lpstr>Alkalmazások</vt:lpstr>
      <vt:lpstr>Hobbigépek, Játékgépek</vt:lpstr>
      <vt:lpstr>VIC 20/Commodore64/Plus 4</vt:lpstr>
      <vt:lpstr>Lord Sinclair ZX81, Spectrum</vt:lpstr>
      <vt:lpstr>1983-től HT 1080Z</vt:lpstr>
      <vt:lpstr>Az iskolánk informatikai hőskora  1980-1989</vt:lpstr>
      <vt:lpstr>Az IBM PC születése</vt:lpstr>
      <vt:lpstr>A processzorok fejlődése (Intel család)</vt:lpstr>
      <vt:lpstr>Pentium, Pentium II, Pentium III </vt:lpstr>
      <vt:lpstr>Pntium 4, Core Duo, Celeron, Xeon, Itanium</vt:lpstr>
      <vt:lpstr>Klón processzorok</vt:lpstr>
      <vt:lpstr>Microsoft DOS sztori</vt:lpstr>
      <vt:lpstr>A Windows sztori 1</vt:lpstr>
      <vt:lpstr>Windows sztori 2</vt:lpstr>
      <vt:lpstr>Windows Sztori 3.</vt:lpstr>
      <vt:lpstr>Windows Sztori 5</vt:lpstr>
      <vt:lpstr>Az Apple sztori kezdete Macintosh I.</vt:lpstr>
      <vt:lpstr>Az Apple sztori folytatódik Macintosh II.</vt:lpstr>
      <vt:lpstr>1994 – Power PC alapú Macintosh</vt:lpstr>
      <vt:lpstr>2006 – Intel Pentium 4 Core duo alapú Macintosh</vt:lpstr>
      <vt:lpstr>Mire használják a Mac gépeket?</vt:lpstr>
      <vt:lpstr>1988 – Az újkor Az első XP az iskolánkban</vt:lpstr>
      <vt:lpstr>1989-től</vt:lpstr>
      <vt:lpstr>A 90-es évek</vt:lpstr>
      <vt:lpstr>Elterjed a számítógéphasználat</vt:lpstr>
      <vt:lpstr>Jelenkor</vt:lpstr>
      <vt:lpstr>Tipikus mai alkalmazások</vt:lpstr>
      <vt:lpstr>Adatkezelés, adminisztráció</vt:lpstr>
      <vt:lpstr>Számítógépes grafika</vt:lpstr>
      <vt:lpstr>Multimédia</vt:lpstr>
      <vt:lpstr>Kommunikáció</vt:lpstr>
      <vt:lpstr>Szoftverfejlesztés</vt:lpstr>
      <vt:lpstr>Ipari jellegű felhasználások</vt:lpstr>
      <vt:lpstr>Járművek, közlekedés – Fedélzeti számítógépek</vt:lpstr>
      <vt:lpstr>Orvosi felhasználás</vt:lpstr>
      <vt:lpstr>Mezőgazdasági, térképészeti, helymeghatározás</vt:lpstr>
      <vt:lpstr>Katonai felhasználás</vt:lpstr>
      <vt:lpstr>Mesterséges intelligencia</vt:lpstr>
      <vt:lpstr>Az Interneten közzétett információ évente megduplázódik</vt:lpstr>
      <vt:lpstr>Rádióhullámok özönében élünk</vt:lpstr>
      <vt:lpstr>Személyes adatok védelme a kommunikáció közben</vt:lpstr>
      <vt:lpstr>Google Maps</vt:lpstr>
      <vt:lpstr>A mobiltelefonok kamerái</vt:lpstr>
      <vt:lpstr>További problémák</vt:lpstr>
      <vt:lpstr>Új törekvések: Oxygen project –  Emberközpontú informatika </vt:lpstr>
      <vt:lpstr>A közeljövő informatikája</vt:lpstr>
      <vt:lpstr>Köszönöm a figyelmet!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Fábián Zoltán</dc:creator>
  <cp:lastModifiedBy>Fabian Zoltan</cp:lastModifiedBy>
  <cp:revision>260</cp:revision>
  <dcterms:created xsi:type="dcterms:W3CDTF">2007-06-09T10:10:40Z</dcterms:created>
  <dcterms:modified xsi:type="dcterms:W3CDTF">2007-06-30T11:54:18Z</dcterms:modified>
</cp:coreProperties>
</file>